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10" r:id="rId2"/>
    <p:sldId id="311" r:id="rId3"/>
    <p:sldId id="257" r:id="rId4"/>
    <p:sldId id="258" r:id="rId5"/>
    <p:sldId id="259" r:id="rId6"/>
    <p:sldId id="286" r:id="rId7"/>
    <p:sldId id="287" r:id="rId8"/>
    <p:sldId id="288" r:id="rId9"/>
    <p:sldId id="312" r:id="rId10"/>
    <p:sldId id="297" r:id="rId11"/>
    <p:sldId id="298" r:id="rId12"/>
    <p:sldId id="299" r:id="rId13"/>
    <p:sldId id="294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2" r:id="rId25"/>
    <p:sldId id="301" r:id="rId26"/>
    <p:sldId id="302" r:id="rId27"/>
    <p:sldId id="303" r:id="rId28"/>
    <p:sldId id="309" r:id="rId29"/>
    <p:sldId id="305" r:id="rId30"/>
    <p:sldId id="313" r:id="rId31"/>
    <p:sldId id="280" r:id="rId32"/>
    <p:sldId id="304" r:id="rId33"/>
    <p:sldId id="28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371DFB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4689" autoAdjust="0"/>
  </p:normalViewPr>
  <p:slideViewPr>
    <p:cSldViewPr>
      <p:cViewPr varScale="1">
        <p:scale>
          <a:sx n="104" d="100"/>
          <a:sy n="104" d="100"/>
        </p:scale>
        <p:origin x="-1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1.2345679012345782E-2"/>
                  <c:y val="0.181371988970236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93-42E0-A8C8-B52607F54340}"/>
                </c:ext>
              </c:extLst>
            </c:dLbl>
            <c:dLbl>
              <c:idx val="1"/>
              <c:layout>
                <c:manualLayout>
                  <c:x val="1.2345679012345782E-2"/>
                  <c:y val="0.1593132335549395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93-42E0-A8C8-B52607F5434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93-42E0-A8C8-B52607F54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 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\О\с\н\о\в\н\о\й</c:formatCode>
                <c:ptCount val="3"/>
                <c:pt idx="0">
                  <c:v>1542.2</c:v>
                </c:pt>
                <c:pt idx="1">
                  <c:v>1538.3</c:v>
                </c:pt>
                <c:pt idx="2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93-42E0-A8C8-B52607F543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7.7160493827161019E-3"/>
                  <c:y val="6.372529342197491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593-42E0-A8C8-B52607F54340}"/>
                </c:ext>
              </c:extLst>
            </c:dLbl>
            <c:dLbl>
              <c:idx val="1"/>
              <c:layout>
                <c:manualLayout>
                  <c:x val="1.3888888888889034E-2"/>
                  <c:y val="7.598015754158549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593-42E0-A8C8-B52607F54340}"/>
                </c:ext>
              </c:extLst>
            </c:dLbl>
            <c:dLbl>
              <c:idx val="2"/>
              <c:layout>
                <c:manualLayout>
                  <c:x val="6.7901234567901786E-2"/>
                  <c:y val="6.86272390698191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593-42E0-A8C8-B52607F54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 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\О\с\н\о\в\н\о\й</c:formatCode>
                <c:ptCount val="3"/>
                <c:pt idx="0">
                  <c:v>1400.9</c:v>
                </c:pt>
                <c:pt idx="1">
                  <c:v>1434.1</c:v>
                </c:pt>
                <c:pt idx="2">
                  <c:v>-33.200000000000003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593-42E0-A8C8-B52607F543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2"/>
              <c:layout>
                <c:manualLayout>
                  <c:x val="7.8703703703704025E-2"/>
                  <c:y val="6.61764592358831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593-42E0-A8C8-B52607F54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 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\О\с\н\о\в\н\о\й</c:formatCode>
                <c:ptCount val="3"/>
                <c:pt idx="0">
                  <c:v>1369.6</c:v>
                </c:pt>
                <c:pt idx="1">
                  <c:v>1402.9</c:v>
                </c:pt>
                <c:pt idx="2">
                  <c:v>-33.300000000000004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593-42E0-A8C8-B52607F54340}"/>
            </c:ext>
          </c:extLst>
        </c:ser>
        <c:shape val="box"/>
        <c:axId val="53499776"/>
        <c:axId val="53501312"/>
        <c:axId val="51823040"/>
      </c:bar3DChart>
      <c:catAx>
        <c:axId val="53499776"/>
        <c:scaling>
          <c:orientation val="minMax"/>
        </c:scaling>
        <c:axPos val="b"/>
        <c:numFmt formatCode="\О\с\н\о\в\н\о\й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3501312"/>
        <c:crosses val="autoZero"/>
        <c:auto val="1"/>
        <c:lblAlgn val="ctr"/>
        <c:lblOffset val="100"/>
      </c:catAx>
      <c:valAx>
        <c:axId val="53501312"/>
        <c:scaling>
          <c:orientation val="minMax"/>
        </c:scaling>
        <c:axPos val="l"/>
        <c:majorGridlines/>
        <c:numFmt formatCode="\О\с\н\о\в\н\о\й" sourceLinked="1"/>
        <c:tickLblPos val="nextTo"/>
        <c:crossAx val="53499776"/>
        <c:crosses val="autoZero"/>
        <c:crossBetween val="between"/>
      </c:valAx>
      <c:serAx>
        <c:axId val="5182304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501312"/>
        <c:crosses val="autoZero"/>
      </c:serAx>
      <c:spPr>
        <a:gradFill>
          <a:gsLst>
            <a:gs pos="0">
              <a:schemeClr val="accent2">
                <a:lumMod val="40000"/>
                <a:lumOff val="6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c:spPr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год, млн.руб.</a:t>
            </a:r>
          </a:p>
        </c:rich>
      </c:tx>
      <c:layout>
        <c:manualLayout>
          <c:xMode val="edge"/>
          <c:yMode val="edge"/>
          <c:x val="0.18615623382874749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6156775692705381E-2"/>
          <c:y val="0.14584973283982375"/>
          <c:w val="0.80465638315335342"/>
          <c:h val="0.50753715237757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год,млн.руб.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налоговые</c:v>
                </c:pt>
                <c:pt idx="1">
                  <c:v>неналоговые</c:v>
                </c:pt>
                <c:pt idx="2">
                  <c:v>дотации</c:v>
                </c:pt>
                <c:pt idx="3">
                  <c:v>субсидии, субвенции</c:v>
                </c:pt>
                <c:pt idx="4">
                  <c:v>Прочие безвозмездные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416.7</c:v>
                </c:pt>
                <c:pt idx="1">
                  <c:v>34.9</c:v>
                </c:pt>
                <c:pt idx="2">
                  <c:v>263.39999999999998</c:v>
                </c:pt>
                <c:pt idx="3">
                  <c:v>821.1</c:v>
                </c:pt>
                <c:pt idx="4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0A-4B20-A032-AAA73AF6C2F5}"/>
            </c:ext>
          </c:extLst>
        </c:ser>
      </c:pie3DChart>
      <c:spPr>
        <a:noFill/>
      </c:spPr>
    </c:plotArea>
    <c:legend>
      <c:legendPos val="b"/>
      <c:layout>
        <c:manualLayout>
          <c:xMode val="edge"/>
          <c:yMode val="edge"/>
          <c:x val="0.23235171667017368"/>
          <c:y val="0.60834010080210466"/>
          <c:w val="0.63565428718248462"/>
          <c:h val="0.37734867476559542"/>
        </c:manualLayout>
      </c:layout>
    </c:legend>
    <c:plotVisOnly val="1"/>
    <c:dispBlanksAs val="zero"/>
  </c:chart>
  <c:spPr>
    <a:solidFill>
      <a:schemeClr val="bg2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view3D>
      <c:rAngAx val="1"/>
    </c:view3D>
    <c:plotArea>
      <c:layout>
        <c:manualLayout>
          <c:layoutTarget val="inner"/>
          <c:xMode val="edge"/>
          <c:yMode val="edge"/>
          <c:x val="0.10418331389131914"/>
          <c:y val="3.8408361117022546E-2"/>
          <c:w val="0.63903164782249378"/>
          <c:h val="0.6964640416814770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1.2698323821255594E-2"/>
                  <c:y val="1.8035359041598181E-2"/>
                </c:manualLayout>
              </c:layout>
              <c:tx>
                <c:rich>
                  <a:bodyPr/>
                  <a:lstStyle/>
                  <a:p>
                    <a:pPr>
                      <a:defRPr sz="19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9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398,4</a:t>
                    </a:r>
                    <a:endParaRPr lang="en-US" sz="19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E5A-46BC-8AD8-23D1A9033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год, млн.руб.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5A-46BC-8AD8-23D1A9033D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год, млн.руб.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5A-46BC-8AD8-23D1A9033D98}"/>
            </c:ext>
          </c:extLst>
        </c:ser>
        <c:shape val="box"/>
        <c:axId val="54165504"/>
        <c:axId val="54167040"/>
        <c:axId val="0"/>
      </c:bar3DChart>
      <c:catAx>
        <c:axId val="54165504"/>
        <c:scaling>
          <c:orientation val="minMax"/>
        </c:scaling>
        <c:axPos val="b"/>
        <c:numFmt formatCode="\О\с\н\о\в\н\о\й" sourceLinked="0"/>
        <c:tickLblPos val="nextTo"/>
        <c:crossAx val="54167040"/>
        <c:crosses val="autoZero"/>
        <c:auto val="1"/>
        <c:lblAlgn val="ctr"/>
        <c:lblOffset val="100"/>
      </c:catAx>
      <c:valAx>
        <c:axId val="54167040"/>
        <c:scaling>
          <c:orientation val="minMax"/>
        </c:scaling>
        <c:axPos val="l"/>
        <c:majorGridlines/>
        <c:numFmt formatCode="0%" sourceLinked="1"/>
        <c:tickLblPos val="nextTo"/>
        <c:crossAx val="54165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0458619462230981E-3"/>
          <c:y val="0.81069425785816884"/>
          <c:w val="0.87947657575866656"/>
          <c:h val="0.18777364954923925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/>
              <a:t>Налоговые доходы</a:t>
            </a:r>
            <a:endParaRPr lang="en-US"/>
          </a:p>
        </c:rich>
      </c:tx>
      <c:layout>
        <c:manualLayout>
          <c:xMode val="edge"/>
          <c:yMode val="edge"/>
          <c:x val="8.3792939332008223E-2"/>
          <c:y val="1.3333240012318373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0879383365840153E-2"/>
                  <c:y val="-1.13462023012962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B2-4AF5-8159-5923979039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прибыль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Налоги на сов.дох.</c:v>
                </c:pt>
                <c:pt idx="4">
                  <c:v>Налоги на имущестиво</c:v>
                </c:pt>
                <c:pt idx="5">
                  <c:v>госпошлина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48.24</c:v>
                </c:pt>
                <c:pt idx="1">
                  <c:v>247.4</c:v>
                </c:pt>
                <c:pt idx="2">
                  <c:v>3.95</c:v>
                </c:pt>
                <c:pt idx="3">
                  <c:v>63.7</c:v>
                </c:pt>
                <c:pt idx="4">
                  <c:v>41.1</c:v>
                </c:pt>
                <c:pt idx="5">
                  <c:v>12.29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Лист1!#ССЫЛКА!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E0B2-4AF5-8159-5923979039C2}"/>
            </c:ext>
          </c:extLst>
        </c:ser>
        <c:ser>
          <c:idx val="1"/>
          <c:order val="1"/>
          <c:explosion val="25"/>
          <c:cat>
            <c:strRef>
              <c:f>Лист1!$A$2:$A$7</c:f>
              <c:strCache>
                <c:ptCount val="6"/>
                <c:pt idx="0">
                  <c:v>Налог на прибыль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Налоги на сов.дох.</c:v>
                </c:pt>
                <c:pt idx="4">
                  <c:v>Налоги на имущестиво</c:v>
                </c:pt>
                <c:pt idx="5">
                  <c:v>госпошлина</c:v>
                </c:pt>
              </c:strCache>
            </c:strRef>
          </c:cat>
          <c:val>
            <c:numRef>
              <c:f>Лист1!#ССЫЛКА!</c:f>
              <c:numCache>
                <c:formatCode>\О\с\н\о\в\н\о\й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Лист1!#ССЫЛКА!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E0B2-4AF5-8159-5923979039C2}"/>
            </c:ext>
          </c:extLst>
        </c:ser>
        <c:ser>
          <c:idx val="2"/>
          <c:order val="2"/>
          <c:explosion val="25"/>
          <c:cat>
            <c:strRef>
              <c:f>Лист1!$A$2:$A$7</c:f>
              <c:strCache>
                <c:ptCount val="6"/>
                <c:pt idx="0">
                  <c:v>Налог на прибыль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Налоги на сов.дох.</c:v>
                </c:pt>
                <c:pt idx="4">
                  <c:v>Налоги на имущестиво</c:v>
                </c:pt>
                <c:pt idx="5">
                  <c:v>госпошлина</c:v>
                </c:pt>
              </c:strCache>
            </c:strRef>
          </c:cat>
          <c:val>
            <c:numRef>
              <c:f>Лист1!#ССЫЛКА!</c:f>
              <c:numCache>
                <c:formatCode>\О\с\н\о\в\н\о\й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Лист1!#ССЫЛКА!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3-E0B2-4AF5-8159-5923979039C2}"/>
            </c:ext>
          </c:extLst>
        </c:ser>
        <c:ser>
          <c:idx val="3"/>
          <c:order val="3"/>
          <c:explosion val="25"/>
          <c:cat>
            <c:strRef>
              <c:f>Лист1!$A$2:$A$7</c:f>
              <c:strCache>
                <c:ptCount val="6"/>
                <c:pt idx="0">
                  <c:v>Налог на прибыль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Налоги на сов.дох.</c:v>
                </c:pt>
                <c:pt idx="4">
                  <c:v>Налоги на имущестиво</c:v>
                </c:pt>
                <c:pt idx="5">
                  <c:v>госпошлина</c:v>
                </c:pt>
              </c:strCache>
            </c:strRef>
          </c:cat>
          <c:val>
            <c:numRef>
              <c:f>Лист1!#ССЫЛКА!</c:f>
              <c:numCache>
                <c:formatCode>\О\с\н\о\в\н\о\й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Лист1!#ССЫЛКА!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E0B2-4AF5-8159-5923979039C2}"/>
            </c:ext>
          </c:extLst>
        </c:ser>
        <c:ser>
          <c:idx val="4"/>
          <c:order val="4"/>
          <c:explosion val="25"/>
          <c:cat>
            <c:strRef>
              <c:f>Лист1!$A$2:$A$7</c:f>
              <c:strCache>
                <c:ptCount val="6"/>
                <c:pt idx="0">
                  <c:v>Налог на прибыль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Налоги на сов.дох.</c:v>
                </c:pt>
                <c:pt idx="4">
                  <c:v>Налоги на имущестиво</c:v>
                </c:pt>
                <c:pt idx="5">
                  <c:v>госпошлина</c:v>
                </c:pt>
              </c:strCache>
            </c:strRef>
          </c:cat>
          <c:val>
            <c:numRef>
              <c:f>Лист1!#ССЫЛКА!</c:f>
              <c:numCache>
                <c:formatCode>\О\с\н\о\в\н\о\й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Лист1!#ССЫЛКА!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5-E0B2-4AF5-8159-5923979039C2}"/>
            </c:ext>
          </c:extLst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имущество</c:v>
                </c:pt>
                <c:pt idx="1">
                  <c:v>платежи при польз.прир.ресурсами</c:v>
                </c:pt>
                <c:pt idx="2">
                  <c:v>штрафы</c:v>
                </c:pt>
                <c:pt idx="3">
                  <c:v>прочие неналоговые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26.8</c:v>
                </c:pt>
                <c:pt idx="1">
                  <c:v>2.6</c:v>
                </c:pt>
                <c:pt idx="2">
                  <c:v>1.95</c:v>
                </c:pt>
                <c:pt idx="3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D5-4302-8200-0161C28B458A}"/>
            </c:ext>
          </c:extLst>
        </c:ser>
      </c:pie3DChart>
    </c:plotArea>
    <c:legend>
      <c:legendPos val="r"/>
      <c:layout>
        <c:manualLayout>
          <c:xMode val="edge"/>
          <c:yMode val="edge"/>
          <c:x val="0.65930480509906064"/>
          <c:y val="0.16633937653563091"/>
          <c:w val="0.3258804837761492"/>
          <c:h val="0.8336606234643696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Лист1!$A$2:$A$7</c:f>
              <c:numCache>
                <c:formatCode>dd/mm/yyyy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55000</c:v>
                </c:pt>
                <c:pt idx="1">
                  <c:v>0</c:v>
                </c:pt>
                <c:pt idx="2">
                  <c:v>0</c:v>
                </c:pt>
                <c:pt idx="3">
                  <c:v>5900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774-48A8-97D8-12F06B62E9C6}"/>
            </c:ext>
          </c:extLst>
        </c:ser>
        <c:marker val="1"/>
        <c:axId val="114811648"/>
        <c:axId val="114813184"/>
      </c:lineChart>
      <c:dateAx>
        <c:axId val="114811648"/>
        <c:scaling>
          <c:orientation val="minMax"/>
        </c:scaling>
        <c:axPos val="b"/>
        <c:numFmt formatCode="dd/mm/yyyy" sourceLinked="1"/>
        <c:tickLblPos val="nextTo"/>
        <c:crossAx val="114813184"/>
        <c:crosses val="autoZero"/>
        <c:auto val="1"/>
        <c:lblOffset val="100"/>
      </c:dateAx>
      <c:valAx>
        <c:axId val="114813184"/>
        <c:scaling>
          <c:orientation val="minMax"/>
        </c:scaling>
        <c:axPos val="l"/>
        <c:majorGridlines/>
        <c:numFmt formatCode="General" sourceLinked="1"/>
        <c:tickLblPos val="nextTo"/>
        <c:crossAx val="114811648"/>
        <c:crosses val="autoZero"/>
        <c:crossBetween val="between"/>
      </c:valAx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A3128-90C7-485E-A36B-21645F87A34B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2991E2-0C3E-4EBC-B601-F74658AB0B69}" type="pres">
      <dgm:prSet presAssocID="{E0FA3128-90C7-485E-A36B-21645F87A34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BC568E4-C969-4EA1-8A65-247C8D46062C}" type="presOf" srcId="{E0FA3128-90C7-485E-A36B-21645F87A34B}" destId="{482991E2-0C3E-4EBC-B601-F74658AB0B69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C9FDCC-6F63-41E4-9DCF-E398417007F9}" type="doc">
      <dgm:prSet loTypeId="urn:microsoft.com/office/officeart/2005/8/layout/default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8FDA19-A7F0-40E6-8BE8-CC8775CD1B2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bg2">
                <a:lumMod val="9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включение в бюджет в первоочередном порядке расходов на финансирование действующих расходных обязательств, отказ </a:t>
          </a:r>
          <a:br>
            <a:rPr lang="ru-RU" sz="16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от неэффективных расходов;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32D36AE-FB78-4CC9-9148-D751344940A1}" type="parTrans" cxnId="{41F5291B-34B9-43AD-AB4A-6A4E8A8261D4}">
      <dgm:prSet/>
      <dgm:spPr/>
      <dgm:t>
        <a:bodyPr/>
        <a:lstStyle/>
        <a:p>
          <a:endParaRPr lang="ru-RU"/>
        </a:p>
      </dgm:t>
    </dgm:pt>
    <dgm:pt modelId="{ACFE4FAC-129E-4C33-88CB-715B98146C89}" type="sibTrans" cxnId="{41F5291B-34B9-43AD-AB4A-6A4E8A8261D4}">
      <dgm:prSet/>
      <dgm:spPr/>
      <dgm:t>
        <a:bodyPr/>
        <a:lstStyle/>
        <a:p>
          <a:endParaRPr lang="ru-RU"/>
        </a:p>
      </dgm:t>
    </dgm:pt>
    <dgm:pt modelId="{1595A8E0-EDE4-456E-A296-12EEF448A3D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bg2">
                <a:lumMod val="9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 путем создания условий для внедрения новых стандартов предоставления муниципальных услуг, повышения эффективности процедур муниципальных закупок, развития системы внутреннего и общественного контроля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E24802BC-A31A-49EC-8504-5E5001208DA8}" type="parTrans" cxnId="{23DF6FEC-FF8C-4069-B8B6-D101074624EC}">
      <dgm:prSet/>
      <dgm:spPr/>
      <dgm:t>
        <a:bodyPr/>
        <a:lstStyle/>
        <a:p>
          <a:endParaRPr lang="ru-RU"/>
        </a:p>
      </dgm:t>
    </dgm:pt>
    <dgm:pt modelId="{D6851E31-024E-4266-AA00-734BBC65D14D}" type="sibTrans" cxnId="{23DF6FEC-FF8C-4069-B8B6-D101074624EC}">
      <dgm:prSet/>
      <dgm:spPr/>
      <dgm:t>
        <a:bodyPr/>
        <a:lstStyle/>
        <a:p>
          <a:endParaRPr lang="ru-RU"/>
        </a:p>
      </dgm:t>
    </dgm:pt>
    <dgm:pt modelId="{9C9609E8-D543-4B6E-BA76-06BD263DF85F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bg2">
                <a:lumMod val="5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продолжение работы, направленной на реструктуризацию </a:t>
          </a:r>
          <a:br>
            <a:rPr lang="ru-RU" sz="17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и оптимизацию структуры бюджетной сети; 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1EBBAAAF-8B55-4000-AE6C-C076F5210A2D}" type="parTrans" cxnId="{13D199F3-801B-4437-845D-F98099F9A13C}">
      <dgm:prSet/>
      <dgm:spPr/>
      <dgm:t>
        <a:bodyPr/>
        <a:lstStyle/>
        <a:p>
          <a:endParaRPr lang="ru-RU"/>
        </a:p>
      </dgm:t>
    </dgm:pt>
    <dgm:pt modelId="{04A337AC-FE46-4FCE-B1C1-FF44FF914268}" type="sibTrans" cxnId="{13D199F3-801B-4437-845D-F98099F9A13C}">
      <dgm:prSet/>
      <dgm:spPr/>
      <dgm:t>
        <a:bodyPr/>
        <a:lstStyle/>
        <a:p>
          <a:endParaRPr lang="ru-RU"/>
        </a:p>
      </dgm:t>
    </dgm:pt>
    <dgm:pt modelId="{4C87A20B-B338-4052-8BE7-3AD5A35E079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bg2">
                <a:lumMod val="9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продолжение работы по реализации мер, направленных </a:t>
          </a:r>
          <a:br>
            <a:rPr lang="ru-RU" sz="17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на увеличение собственной доходной базы, направление дополнительных поступлений по доходам на снижение бюджетного дефицита;</a:t>
          </a:r>
        </a:p>
      </dgm:t>
    </dgm:pt>
    <dgm:pt modelId="{8F9A4F2C-477B-4473-BA67-D1B8521AE026}" type="parTrans" cxnId="{AE4BA2D0-E444-4671-BF22-4BA0FEB45412}">
      <dgm:prSet/>
      <dgm:spPr/>
      <dgm:t>
        <a:bodyPr/>
        <a:lstStyle/>
        <a:p>
          <a:endParaRPr lang="ru-RU"/>
        </a:p>
      </dgm:t>
    </dgm:pt>
    <dgm:pt modelId="{F0941447-3E75-4AAE-B128-FCE4F7C6F4F9}" type="sibTrans" cxnId="{AE4BA2D0-E444-4671-BF22-4BA0FEB45412}">
      <dgm:prSet/>
      <dgm:spPr/>
      <dgm:t>
        <a:bodyPr/>
        <a:lstStyle/>
        <a:p>
          <a:endParaRPr lang="ru-RU"/>
        </a:p>
      </dgm:t>
    </dgm:pt>
    <dgm:pt modelId="{A7B87C6A-A95D-4C49-A41F-B96612E111B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bg2">
                <a:lumMod val="9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продолжение реализации Плана по росту доходов, оптимизации расходов и совершенствование долговой политики.</a:t>
          </a:r>
        </a:p>
      </dgm:t>
    </dgm:pt>
    <dgm:pt modelId="{94B471EC-06D2-4F2E-92FF-94C00B3A1668}" type="parTrans" cxnId="{CD372A2C-2069-409A-B553-681C65C2328B}">
      <dgm:prSet/>
      <dgm:spPr/>
      <dgm:t>
        <a:bodyPr/>
        <a:lstStyle/>
        <a:p>
          <a:endParaRPr lang="ru-RU"/>
        </a:p>
      </dgm:t>
    </dgm:pt>
    <dgm:pt modelId="{0C2A0C5C-881B-4B98-BD2E-08273F55FCF7}" type="sibTrans" cxnId="{CD372A2C-2069-409A-B553-681C65C2328B}">
      <dgm:prSet/>
      <dgm:spPr/>
      <dgm:t>
        <a:bodyPr/>
        <a:lstStyle/>
        <a:p>
          <a:endParaRPr lang="ru-RU"/>
        </a:p>
      </dgm:t>
    </dgm:pt>
    <dgm:pt modelId="{09E9701A-4965-4EA0-99DE-845EE00DA5DF}" type="pres">
      <dgm:prSet presAssocID="{97C9FDCC-6F63-41E4-9DCF-E398417007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3953EC-642F-4E5D-9DF6-127CD5042106}" type="pres">
      <dgm:prSet presAssocID="{F58FDA19-A7F0-40E6-8BE8-CC8775CD1B29}" presName="node" presStyleLbl="node1" presStyleIdx="0" presStyleCnt="5" custScaleX="112249" custScaleY="208365" custLinFactNeighborX="2499" custLinFactNeighborY="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05461-7E3E-469D-BDFC-BCE6DEDC1456}" type="pres">
      <dgm:prSet presAssocID="{ACFE4FAC-129E-4C33-88CB-715B98146C89}" presName="sibTrans" presStyleCnt="0"/>
      <dgm:spPr/>
    </dgm:pt>
    <dgm:pt modelId="{E0BDED17-965B-4A40-84A3-D32E3E094488}" type="pres">
      <dgm:prSet presAssocID="{4C87A20B-B338-4052-8BE7-3AD5A35E0791}" presName="node" presStyleLbl="node1" presStyleIdx="1" presStyleCnt="5" custScaleX="112762" custScaleY="206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7AD8B-0006-4100-AB82-8B9D886B1AC6}" type="pres">
      <dgm:prSet presAssocID="{F0941447-3E75-4AAE-B128-FCE4F7C6F4F9}" presName="sibTrans" presStyleCnt="0"/>
      <dgm:spPr/>
    </dgm:pt>
    <dgm:pt modelId="{F3D862B3-4D86-4D8D-A523-0E9AEB4475C8}" type="pres">
      <dgm:prSet presAssocID="{1595A8E0-EDE4-456E-A296-12EEF448A3D6}" presName="node" presStyleLbl="node1" presStyleIdx="2" presStyleCnt="5" custScaleX="127102" custScaleY="211503" custLinFactNeighborX="2500" custLinFactNeighborY="-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11EA4-45A8-4470-A1F7-C90397A374B3}" type="pres">
      <dgm:prSet presAssocID="{D6851E31-024E-4266-AA00-734BBC65D14D}" presName="sibTrans" presStyleCnt="0"/>
      <dgm:spPr/>
    </dgm:pt>
    <dgm:pt modelId="{E5BF3B2B-42FE-4F13-975A-E3B5C5E66D8A}" type="pres">
      <dgm:prSet presAssocID="{9C9609E8-D543-4B6E-BA76-06BD263DF85F}" presName="node" presStyleLbl="node1" presStyleIdx="3" presStyleCnt="5" custScaleX="146455" custScaleY="103796" custLinFactNeighborX="-16448" custLinFactNeighborY="-9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D162F-E103-43EB-9980-EDFAEC6591E2}" type="pres">
      <dgm:prSet presAssocID="{04A337AC-FE46-4FCE-B1C1-FF44FF914268}" presName="sibTrans" presStyleCnt="0"/>
      <dgm:spPr/>
    </dgm:pt>
    <dgm:pt modelId="{9322CB4C-1AA3-4D9E-8D13-AED5EB2C6F0A}" type="pres">
      <dgm:prSet presAssocID="{A7B87C6A-A95D-4C49-A41F-B96612E111B8}" presName="node" presStyleLbl="node1" presStyleIdx="4" presStyleCnt="5" custScaleX="153925" custScaleY="98525" custLinFactNeighborX="-4324" custLinFactNeighborY="-10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4DDEE6-8EA9-44F6-8DA0-7A9FAAB99BE9}" type="presOf" srcId="{F58FDA19-A7F0-40E6-8BE8-CC8775CD1B29}" destId="{B43953EC-642F-4E5D-9DF6-127CD5042106}" srcOrd="0" destOrd="0" presId="urn:microsoft.com/office/officeart/2005/8/layout/default#1"/>
    <dgm:cxn modelId="{23DF6FEC-FF8C-4069-B8B6-D101074624EC}" srcId="{97C9FDCC-6F63-41E4-9DCF-E398417007F9}" destId="{1595A8E0-EDE4-456E-A296-12EEF448A3D6}" srcOrd="2" destOrd="0" parTransId="{E24802BC-A31A-49EC-8504-5E5001208DA8}" sibTransId="{D6851E31-024E-4266-AA00-734BBC65D14D}"/>
    <dgm:cxn modelId="{3FE8B191-2F90-4025-A218-0F4444D35B57}" type="presOf" srcId="{4C87A20B-B338-4052-8BE7-3AD5A35E0791}" destId="{E0BDED17-965B-4A40-84A3-D32E3E094488}" srcOrd="0" destOrd="0" presId="urn:microsoft.com/office/officeart/2005/8/layout/default#1"/>
    <dgm:cxn modelId="{CD372A2C-2069-409A-B553-681C65C2328B}" srcId="{97C9FDCC-6F63-41E4-9DCF-E398417007F9}" destId="{A7B87C6A-A95D-4C49-A41F-B96612E111B8}" srcOrd="4" destOrd="0" parTransId="{94B471EC-06D2-4F2E-92FF-94C00B3A1668}" sibTransId="{0C2A0C5C-881B-4B98-BD2E-08273F55FCF7}"/>
    <dgm:cxn modelId="{8232A6B3-74A6-431B-8B09-B14FB8C7C459}" type="presOf" srcId="{A7B87C6A-A95D-4C49-A41F-B96612E111B8}" destId="{9322CB4C-1AA3-4D9E-8D13-AED5EB2C6F0A}" srcOrd="0" destOrd="0" presId="urn:microsoft.com/office/officeart/2005/8/layout/default#1"/>
    <dgm:cxn modelId="{836609C9-EE33-45C7-9420-EB894A43C087}" type="presOf" srcId="{97C9FDCC-6F63-41E4-9DCF-E398417007F9}" destId="{09E9701A-4965-4EA0-99DE-845EE00DA5DF}" srcOrd="0" destOrd="0" presId="urn:microsoft.com/office/officeart/2005/8/layout/default#1"/>
    <dgm:cxn modelId="{13D199F3-801B-4437-845D-F98099F9A13C}" srcId="{97C9FDCC-6F63-41E4-9DCF-E398417007F9}" destId="{9C9609E8-D543-4B6E-BA76-06BD263DF85F}" srcOrd="3" destOrd="0" parTransId="{1EBBAAAF-8B55-4000-AE6C-C076F5210A2D}" sibTransId="{04A337AC-FE46-4FCE-B1C1-FF44FF914268}"/>
    <dgm:cxn modelId="{41F5291B-34B9-43AD-AB4A-6A4E8A8261D4}" srcId="{97C9FDCC-6F63-41E4-9DCF-E398417007F9}" destId="{F58FDA19-A7F0-40E6-8BE8-CC8775CD1B29}" srcOrd="0" destOrd="0" parTransId="{732D36AE-FB78-4CC9-9148-D751344940A1}" sibTransId="{ACFE4FAC-129E-4C33-88CB-715B98146C89}"/>
    <dgm:cxn modelId="{A8F1E9F9-8C13-4541-9AF6-93287A02BBFA}" type="presOf" srcId="{1595A8E0-EDE4-456E-A296-12EEF448A3D6}" destId="{F3D862B3-4D86-4D8D-A523-0E9AEB4475C8}" srcOrd="0" destOrd="0" presId="urn:microsoft.com/office/officeart/2005/8/layout/default#1"/>
    <dgm:cxn modelId="{AE4BA2D0-E444-4671-BF22-4BA0FEB45412}" srcId="{97C9FDCC-6F63-41E4-9DCF-E398417007F9}" destId="{4C87A20B-B338-4052-8BE7-3AD5A35E0791}" srcOrd="1" destOrd="0" parTransId="{8F9A4F2C-477B-4473-BA67-D1B8521AE026}" sibTransId="{F0941447-3E75-4AAE-B128-FCE4F7C6F4F9}"/>
    <dgm:cxn modelId="{14608101-C34C-45FC-9263-04F8817B7220}" type="presOf" srcId="{9C9609E8-D543-4B6E-BA76-06BD263DF85F}" destId="{E5BF3B2B-42FE-4F13-975A-E3B5C5E66D8A}" srcOrd="0" destOrd="0" presId="urn:microsoft.com/office/officeart/2005/8/layout/default#1"/>
    <dgm:cxn modelId="{3E65711A-C10C-4F30-AF57-4F29BBBBD957}" type="presParOf" srcId="{09E9701A-4965-4EA0-99DE-845EE00DA5DF}" destId="{B43953EC-642F-4E5D-9DF6-127CD5042106}" srcOrd="0" destOrd="0" presId="urn:microsoft.com/office/officeart/2005/8/layout/default#1"/>
    <dgm:cxn modelId="{7303E988-10EB-431F-8063-86DA61EA9E41}" type="presParOf" srcId="{09E9701A-4965-4EA0-99DE-845EE00DA5DF}" destId="{C8D05461-7E3E-469D-BDFC-BCE6DEDC1456}" srcOrd="1" destOrd="0" presId="urn:microsoft.com/office/officeart/2005/8/layout/default#1"/>
    <dgm:cxn modelId="{36D9ED80-E0F2-46A7-A3C4-36EE255729A7}" type="presParOf" srcId="{09E9701A-4965-4EA0-99DE-845EE00DA5DF}" destId="{E0BDED17-965B-4A40-84A3-D32E3E094488}" srcOrd="2" destOrd="0" presId="urn:microsoft.com/office/officeart/2005/8/layout/default#1"/>
    <dgm:cxn modelId="{91873D89-05EF-4C69-B0DA-0CAC02C320EE}" type="presParOf" srcId="{09E9701A-4965-4EA0-99DE-845EE00DA5DF}" destId="{4867AD8B-0006-4100-AB82-8B9D886B1AC6}" srcOrd="3" destOrd="0" presId="urn:microsoft.com/office/officeart/2005/8/layout/default#1"/>
    <dgm:cxn modelId="{E2FDAFD8-6B4E-4BFB-818D-B113430B53FF}" type="presParOf" srcId="{09E9701A-4965-4EA0-99DE-845EE00DA5DF}" destId="{F3D862B3-4D86-4D8D-A523-0E9AEB4475C8}" srcOrd="4" destOrd="0" presId="urn:microsoft.com/office/officeart/2005/8/layout/default#1"/>
    <dgm:cxn modelId="{D5C34852-9680-402D-952C-19AA6CD79E10}" type="presParOf" srcId="{09E9701A-4965-4EA0-99DE-845EE00DA5DF}" destId="{8A011EA4-45A8-4470-A1F7-C90397A374B3}" srcOrd="5" destOrd="0" presId="urn:microsoft.com/office/officeart/2005/8/layout/default#1"/>
    <dgm:cxn modelId="{3688B577-5137-44CF-90B9-015A756610E1}" type="presParOf" srcId="{09E9701A-4965-4EA0-99DE-845EE00DA5DF}" destId="{E5BF3B2B-42FE-4F13-975A-E3B5C5E66D8A}" srcOrd="6" destOrd="0" presId="urn:microsoft.com/office/officeart/2005/8/layout/default#1"/>
    <dgm:cxn modelId="{B7FF2594-BDD0-4D38-B551-8DA582E5D9AB}" type="presParOf" srcId="{09E9701A-4965-4EA0-99DE-845EE00DA5DF}" destId="{1BDD162F-E103-43EB-9980-EDFAEC6591E2}" srcOrd="7" destOrd="0" presId="urn:microsoft.com/office/officeart/2005/8/layout/default#1"/>
    <dgm:cxn modelId="{6FA3F4F0-32D4-4557-A233-649B41C69227}" type="presParOf" srcId="{09E9701A-4965-4EA0-99DE-845EE00DA5DF}" destId="{9322CB4C-1AA3-4D9E-8D13-AED5EB2C6F0A}" srcOrd="8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3953EC-642F-4E5D-9DF6-127CD5042106}">
      <dsp:nvSpPr>
        <dsp:cNvPr id="0" name=""/>
        <dsp:cNvSpPr/>
      </dsp:nvSpPr>
      <dsp:spPr>
        <a:xfrm>
          <a:off x="64444" y="224505"/>
          <a:ext cx="2756458" cy="3070046"/>
        </a:xfrm>
        <a:prstGeom prst="rect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включение в бюджет в первоочередном порядке расходов на финансирование действующих расходных обязательств, отказ </a:t>
          </a:r>
          <a:br>
            <a:rPr lang="ru-RU" sz="16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от неэффективных расходов;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444" y="224505"/>
        <a:ext cx="2756458" cy="3070046"/>
      </dsp:txXfrm>
    </dsp:sp>
    <dsp:sp modelId="{E0BDED17-965B-4A40-84A3-D32E3E094488}">
      <dsp:nvSpPr>
        <dsp:cNvPr id="0" name=""/>
        <dsp:cNvSpPr/>
      </dsp:nvSpPr>
      <dsp:spPr>
        <a:xfrm>
          <a:off x="3005102" y="225345"/>
          <a:ext cx="2769055" cy="3046501"/>
        </a:xfrm>
        <a:prstGeom prst="rect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продолжение работы по реализации мер, направленных </a:t>
          </a:r>
          <a:br>
            <a:rPr lang="ru-RU" sz="17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на увеличение собственной доходной базы, направление дополнительных поступлений по доходам на снижение бюджетного дефицита;</a:t>
          </a:r>
        </a:p>
      </dsp:txBody>
      <dsp:txXfrm>
        <a:off x="3005102" y="225345"/>
        <a:ext cx="2769055" cy="3046501"/>
      </dsp:txXfrm>
    </dsp:sp>
    <dsp:sp modelId="{F3D862B3-4D86-4D8D-A523-0E9AEB4475C8}">
      <dsp:nvSpPr>
        <dsp:cNvPr id="0" name=""/>
        <dsp:cNvSpPr/>
      </dsp:nvSpPr>
      <dsp:spPr>
        <a:xfrm>
          <a:off x="6022801" y="155565"/>
          <a:ext cx="3121198" cy="3116281"/>
        </a:xfrm>
        <a:prstGeom prst="rect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 путем создания условий для внедрения новых стандартов предоставления муниципальных услуг, повышения эффективности процедур муниципальных закупок, развития системы внутреннего и общественного контроля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22801" y="155565"/>
        <a:ext cx="3121198" cy="3116281"/>
      </dsp:txXfrm>
    </dsp:sp>
    <dsp:sp modelId="{E5BF3B2B-42FE-4F13-975A-E3B5C5E66D8A}">
      <dsp:nvSpPr>
        <dsp:cNvPr id="0" name=""/>
        <dsp:cNvSpPr/>
      </dsp:nvSpPr>
      <dsp:spPr>
        <a:xfrm>
          <a:off x="357147" y="3414717"/>
          <a:ext cx="3596442" cy="1529328"/>
        </a:xfrm>
        <a:prstGeom prst="rect">
          <a:avLst/>
        </a:prstGeom>
        <a:gradFill rotWithShape="0">
          <a:gsLst>
            <a:gs pos="0">
              <a:schemeClr val="bg2">
                <a:lumMod val="5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продолжение работы, направленной на реструктуризацию </a:t>
          </a:r>
          <a:br>
            <a:rPr lang="ru-RU" sz="17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и оптимизацию структуры бюджетной сети;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147" y="3414717"/>
        <a:ext cx="3596442" cy="1529328"/>
      </dsp:txXfrm>
    </dsp:sp>
    <dsp:sp modelId="{9322CB4C-1AA3-4D9E-8D13-AED5EB2C6F0A}">
      <dsp:nvSpPr>
        <dsp:cNvPr id="0" name=""/>
        <dsp:cNvSpPr/>
      </dsp:nvSpPr>
      <dsp:spPr>
        <a:xfrm>
          <a:off x="4496881" y="3430475"/>
          <a:ext cx="3779880" cy="1451665"/>
        </a:xfrm>
        <a:prstGeom prst="rect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продолжение реализации Плана по росту доходов, оптимизации расходов и совершенствование долговой политики.</a:t>
          </a:r>
        </a:p>
      </dsp:txBody>
      <dsp:txXfrm>
        <a:off x="4496881" y="3430475"/>
        <a:ext cx="3779880" cy="1451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62CC5-4D3A-433F-8548-2AEAE0B81FC1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8B798-A360-4D46-8F5D-EB0D8FB4C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23F04-E076-40BB-B8D7-90DF331224EA}" type="slidenum">
              <a:rPr lang="ru-RU"/>
              <a:pPr/>
              <a:t>6</a:t>
            </a:fld>
            <a:endParaRPr lang="ru-RU"/>
          </a:p>
        </p:txBody>
      </p:sp>
      <p:sp>
        <p:nvSpPr>
          <p:cNvPr id="118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CCCC-AAD6-40AE-987C-BB5E26FA71E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193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DDA5-FEAD-48FD-BB56-9A7DB4BBD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5A1-6207-431A-862F-E351BD6BC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DDA5-FEAD-48FD-BB56-9A7DB4BBD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5A1-6207-431A-862F-E351BD6BC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DDA5-FEAD-48FD-BB56-9A7DB4BBD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5A1-6207-431A-862F-E351BD6BC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DDA5-FEAD-48FD-BB56-9A7DB4BBD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5A1-6207-431A-862F-E351BD6BC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DDA5-FEAD-48FD-BB56-9A7DB4BBD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5A1-6207-431A-862F-E351BD6BC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DDA5-FEAD-48FD-BB56-9A7DB4BBD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5A1-6207-431A-862F-E351BD6BC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DDA5-FEAD-48FD-BB56-9A7DB4BBD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5A1-6207-431A-862F-E351BD6BC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DDA5-FEAD-48FD-BB56-9A7DB4BBD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5A1-6207-431A-862F-E351BD6BC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DDA5-FEAD-48FD-BB56-9A7DB4BBD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5A1-6207-431A-862F-E351BD6BC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DDA5-FEAD-48FD-BB56-9A7DB4BBD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5A1-6207-431A-862F-E351BD6BC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DDA5-FEAD-48FD-BB56-9A7DB4BBD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14E5A1-6207-431A-862F-E351BD6BCF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F8DDA5-FEAD-48FD-BB56-9A7DB4BBD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14E5A1-6207-431A-862F-E351BD6BCF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gorfin@admg.sibmediafon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makova\Desktop\Мои документы\О.В\Другие\Разное\Прочие док\картинки\Назарово\DSCN0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048" y="1123855"/>
            <a:ext cx="7458232" cy="5593674"/>
          </a:xfrm>
          <a:prstGeom prst="rect">
            <a:avLst/>
          </a:prstGeom>
          <a:noFill/>
        </p:spPr>
      </p:pic>
      <p:pic>
        <p:nvPicPr>
          <p:cNvPr id="5" name="Picture 4" descr="https://upload.wikimedia.org/wikipedia/commons/thumb/7/75/Flag_of_Nazarovo_%28Krasnoyarsk_kray%29.svg/900px-Flag_of_Nazarovo_%28Krasnoyarsk_kray%29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7318" cy="1071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571504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n w="5080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бюджета на 2020 год </a:t>
            </a: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047912549"/>
              </p:ext>
            </p:extLst>
          </p:nvPr>
        </p:nvGraphicFramePr>
        <p:xfrm>
          <a:off x="285720" y="2714620"/>
          <a:ext cx="8472518" cy="387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34" y="357166"/>
            <a:ext cx="8258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Доходы бюджета на 2022 год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Налоговые доходы- 416,7 млн. рублей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Неналоговые доходы- 34,9 млн. рублей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Дотации из краевого бюджета-263,4 млн. рублей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Субсидии и субвенции – 821,1 млн.рублей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Прочие безвозмездные- 6,1 млн.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upload.wikimedia.org/wikipedia/commons/thumb/7/75/Flag_of_Nazarovo_%28Krasnoyarsk_kray%29.svg/900px-Flag_of_Nazarovo_%28Krasnoyarsk_kray%29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9830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929718" cy="78581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на 2022           год, млн.руб.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99656648"/>
              </p:ext>
            </p:extLst>
          </p:nvPr>
        </p:nvGraphicFramePr>
        <p:xfrm>
          <a:off x="142844" y="1214438"/>
          <a:ext cx="3286148" cy="5357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246256883"/>
              </p:ext>
            </p:extLst>
          </p:nvPr>
        </p:nvGraphicFramePr>
        <p:xfrm>
          <a:off x="3643306" y="1000108"/>
          <a:ext cx="514353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939080535"/>
              </p:ext>
            </p:extLst>
          </p:nvPr>
        </p:nvGraphicFramePr>
        <p:xfrm>
          <a:off x="3643306" y="3857628"/>
          <a:ext cx="514353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4" descr="https://upload.wikimedia.org/wikipedia/commons/thumb/7/75/Flag_of_Nazarovo_%28Krasnoyarsk_kray%29.svg/900px-Flag_of_Nazarovo_%28Krasnoyarsk_kray%29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" cy="60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1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и динамика расходов бюджета по отраслям</a:t>
            </a:r>
            <a:endParaRPr lang="ru-RU" sz="2800" dirty="0"/>
          </a:p>
        </p:txBody>
      </p:sp>
      <p:graphicFrame>
        <p:nvGraphicFramePr>
          <p:cNvPr id="4" name="Group 829"/>
          <p:cNvGraphicFramePr>
            <a:graphicFrameLocks/>
          </p:cNvGraphicFramePr>
          <p:nvPr/>
        </p:nvGraphicFramePr>
        <p:xfrm>
          <a:off x="-2" y="785795"/>
          <a:ext cx="9001157" cy="610023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817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4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1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3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06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00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бюджетной классификации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41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99289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99246,6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96364,49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96354,49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41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6057,81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5015,81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5015,81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35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95890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94478,82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92711,86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87272,02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0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ЖКХ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167584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175487,79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55448,73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42755,77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</a:t>
                      </a: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914,4</a:t>
                      </a: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914,4</a:t>
                      </a: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914,4</a:t>
                      </a: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39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927701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882958,15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882053,75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877241,75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81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128457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102631,85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102903,85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102872,85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3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Физкультура и спорт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108940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95098,02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96169,02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96169,02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17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73578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81408,4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84220,5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56754,4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18290,2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37541,42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55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1606990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1538283,3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1434092,6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1402891,9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7429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Назарово в рамках муниципальных программ             на 2021-2024гг. тыс. руб.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42918"/>
          <a:ext cx="9143999" cy="617222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23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091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99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00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целевых программ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г.(факт)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«Развитие образования города Назарово»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943261,98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893253,02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896286,09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868986,29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«Развитие культуры  в городе Назарово»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64139,27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143519,95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139547,78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139516,78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«Развитие физической культуры и спорта в городе Назарово»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109006,23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95163,9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96234,9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96234,9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«Молодежь города Назарово в </a:t>
                      </a: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XXI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веке»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14139,56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13839,61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13287,71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13287,71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«Содействие развитию гражданского общества в городе Назарово»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1022,41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105,00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105,00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105,00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«Развитие транспортной системы города Назарово 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87220,55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83693,46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84056,04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84056,04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4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Развитие инвестиционной деятельности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малого и среднего предпринимательства на территории города Назарово»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2422,4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2422,4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2422,4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«Реформирование и модернизация жилищно-коммунального хозяйства и повышение энергетической эффективности 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80958,08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48045,30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45 851,75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43 675,75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«Создание условий для обеспечения  доступным и комфортным жильем граждан города Назарово»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88665,53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138195,7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23510,8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18532,5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6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«Формирование комфортной городской среды на территории города Назарово»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23907,1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22145,06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20091,8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1959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«Профилактика правонарушений, укрепление общественного порядка и общественной безопасности в городе Назарово»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123,69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123,70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123,70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123,70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4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«Управление муниципальными финансами»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10007,84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10896,78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11022,78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11022,78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«Защита населения и территории города Назарово от чрезвычайных ситуаций природного и техногенного характера»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4446,54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6057,81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5015,81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5015,81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4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«Управление муниципальным имуществом и земельными ресурсами»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1492,8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3232,74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2710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2710,00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«Профилактика и противодействие коррупции в городе Назарово»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«Улучшение условий и охраны труда в городе Назарово»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«Формирование законопослушного поведения участников дорожного движения в городе Назарово»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 </a:t>
                      </a:r>
                      <a:r>
                        <a:rPr lang="ru-RU" sz="1200" u="none" strike="noStrike" dirty="0" smtClean="0"/>
                        <a:t>18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Предоставление социальных выплат гражданам на переселение из не предназначенного для проживания строений, созданных в период промышленного освоения Сибири и Дальнего Востока в городе Назарово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1546,08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1530437,66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1465568,36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095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1 346 286,04</a:t>
                      </a: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0955"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295844,14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реализации МП «Развитие образования города Назарово» на 2022-2024гг.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9"/>
          <p:cNvSpPr>
            <a:spLocks noGrp="1" noChangeArrowheads="1"/>
          </p:cNvSpPr>
          <p:nvPr>
            <p:ph idx="1"/>
          </p:nvPr>
        </p:nvSpPr>
        <p:spPr bwMode="auto">
          <a:xfrm>
            <a:off x="0" y="714356"/>
            <a:ext cx="91440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Tx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Прогноз основных целевых индикаторов: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 удельный вес численности населения в возрасте 5-18 лет, охваченного общим образованием, в общей численности населения в возрасте 5-18 лет: к 2024г. – 85,8%;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-доля выпускников муниципальных общеобразовательных организаций, не получивших аттестат о среднем общем образовании, в общей численности выпускников муниципальных общеобразовательных организаций: к 2024 г. – 1,2%.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214686"/>
            <a:ext cx="2143108" cy="364331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1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дошкольного и общего образования детей» -842082,49 тыс.руб.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подпрограммы: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в системе дошкольного, общего образования детей равных возможностей для современного качественного образования, оздоровления детей в летний период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08" y="3214686"/>
            <a:ext cx="2357454" cy="364331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2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дополнительного образования детей»-  42196,63 тыс.руб.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подпрограммы: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в системе дополнительного образования равных возможностей для удовлетворения потребностей детей в личностном развитии и самореализации, 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оздоровлении в летний период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9124" y="3214686"/>
            <a:ext cx="2643206" cy="364331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3</a:t>
            </a:r>
          </a:p>
          <a:p>
            <a:pPr marL="342900" indent="-342900"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«Поддержка детей сирот, расширение практики  применения семейных форм воспитания» -   4863,2 тыс.руб. </a:t>
            </a:r>
          </a:p>
          <a:p>
            <a:pPr marL="342900" indent="-342900"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подпрограммы:</a:t>
            </a:r>
          </a:p>
          <a:p>
            <a:pPr marL="342900" indent="-342900"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семейных</a:t>
            </a:r>
          </a:p>
          <a:p>
            <a:pPr marL="342900" indent="-342900"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 воспитания детей-сирот и детей, оставшихся без попечения родителей, оказание государственной поддержки детям-сиротам</a:t>
            </a:r>
          </a:p>
          <a:p>
            <a:pPr algn="ctr"/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72330" y="3286124"/>
            <a:ext cx="2071670" cy="357187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4 «Обеспечение реализации муниципальной программы и прочие мероприятия в области образования» – 47490,43 тыс.руб.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подпрограммы: Развитие условий для эффективного управления отраслью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3258" y="2714620"/>
            <a:ext cx="2277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ПОДПРОГРАММЫ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Ожидаемые результаты реализации МП «Реформирование и модернизация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</a:rPr>
              <a:t>жилищно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- коммунального хозяйства и повышение энергетической эффективности»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2022-2024гг.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  За период реализации программы должны быть достигнуты следующие результаты</a:t>
            </a:r>
          </a:p>
          <a:p>
            <a:pPr fontAlgn="base" hangingPunct="0">
              <a:spcBef>
                <a:spcPts val="0"/>
              </a:spcBef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Обеспечение населения города качественными жилищно-коммунальными услугами и повышение надежности функционирования систем жизнеобеспечения населения;</a:t>
            </a:r>
          </a:p>
          <a:p>
            <a:pPr>
              <a:spcBef>
                <a:spcPts val="0"/>
              </a:spcBef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Формирование целостности и эффективной системы управления энергосбережением и повышением энергетической эффективности;</a:t>
            </a:r>
          </a:p>
          <a:p>
            <a:pPr>
              <a:spcBef>
                <a:spcPts val="0"/>
              </a:spcBef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Комплексное  решение вопросов  благоустройства по улучшению санитарного и эстетического вида территорий города и для создания  комфортных и безопасных условий проживания населения города.</a:t>
            </a:r>
          </a:p>
          <a:p>
            <a:pPr fontAlgn="base" hangingPunct="0">
              <a:spcBef>
                <a:spcPts val="0"/>
              </a:spcBef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Реализация механизмов непосредственного участия общественности, граждан, заинтересованных лиц в совершенствовании системы  благоустройства территорий города. 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   Целевые показатели: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Доля убыточных организаций жилищно-коммунального хозяйства 0% (ежегодно);</a:t>
            </a:r>
          </a:p>
          <a:p>
            <a:pPr fontAlgn="base" hangingPunct="0"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-Снижение уровня износа (балансового)  коммунальной инфраструктуры муниципальной формы собственности с 58,9 % в 2022г. До 58% в 2024г.;</a:t>
            </a:r>
          </a:p>
          <a:p>
            <a:pPr fontAlgn="base" hangingPunct="0"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-Доля рассмотренных обращений и жалоб граждан по вопросам предоставления жилищно-коммунальных услуг (ежегодно, не ниже 100%);</a:t>
            </a:r>
          </a:p>
          <a:p>
            <a:pPr fontAlgn="base" hangingPunct="0"/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52919,23 тыс.руб.        51871,23 тыс.руб.    51871,23 тыс.руб.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42910" y="5143513"/>
            <a:ext cx="1714512" cy="857256"/>
            <a:chOff x="476" y="1615"/>
            <a:chExt cx="1497" cy="1249"/>
          </a:xfrm>
        </p:grpSpPr>
        <p:pic>
          <p:nvPicPr>
            <p:cNvPr id="8" name="Picture 24" descr="25596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rcRect l="5469" r="4567"/>
            <a:stretch>
              <a:fillRect/>
            </a:stretch>
          </p:blipFill>
          <p:spPr bwMode="auto">
            <a:xfrm>
              <a:off x="476" y="1615"/>
              <a:ext cx="1497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612" y="2387"/>
              <a:ext cx="1179" cy="31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2022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3428992" y="5143513"/>
            <a:ext cx="1643074" cy="928694"/>
            <a:chOff x="476" y="1615"/>
            <a:chExt cx="1497" cy="1249"/>
          </a:xfrm>
        </p:grpSpPr>
        <p:pic>
          <p:nvPicPr>
            <p:cNvPr id="11" name="Picture 24" descr="25596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rcRect l="5469" r="4567"/>
            <a:stretch>
              <a:fillRect/>
            </a:stretch>
          </p:blipFill>
          <p:spPr bwMode="auto">
            <a:xfrm>
              <a:off x="476" y="1615"/>
              <a:ext cx="1497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612" y="2387"/>
              <a:ext cx="1179" cy="31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2023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6500826" y="5072074"/>
            <a:ext cx="1643074" cy="1000132"/>
            <a:chOff x="476" y="1615"/>
            <a:chExt cx="1497" cy="1249"/>
          </a:xfrm>
        </p:grpSpPr>
        <p:pic>
          <p:nvPicPr>
            <p:cNvPr id="14" name="Picture 24" descr="25596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rcRect l="5469" r="4567"/>
            <a:stretch>
              <a:fillRect/>
            </a:stretch>
          </p:blipFill>
          <p:spPr bwMode="auto">
            <a:xfrm>
              <a:off x="476" y="1615"/>
              <a:ext cx="1497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612" y="2387"/>
              <a:ext cx="1179" cy="31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sz="2400" b="1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2023</a:t>
              </a:r>
            </a:p>
            <a:p>
              <a:pPr algn="ctr" eaLnBrk="0" hangingPunct="0"/>
              <a:endParaRPr lang="ru-RU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9286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Ожидаемые результаты реализации МП «Развитие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культуры в городе Назарово»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2022-2024гг.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rmAutofit/>
          </a:bodyPr>
          <a:lstStyle/>
          <a:p>
            <a:pPr lvl="0" indent="450850" algn="just">
              <a:spcBef>
                <a:spcPts val="0"/>
              </a:spcBef>
              <a:buClrTx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своевременной и в полном объеме реализации Программы будут достигнуты следующие целевые индикаторы: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удельный вес населения, участвующего в платных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мероприятиях, проводимых муниципальными учреждениями культуры к 2024г. возрастет до 103,3%;</a:t>
            </a:r>
          </a:p>
          <a:p>
            <a:pPr lvl="0"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количество экземпляров новых изданий, поступивших в фонды общедоступных библиотек, на 1000 жителей к 2024 году составит 44,8 экз./1тыс. жителей;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доля оцифрованных заголовков единиц хранения, переведенных в электронный формат программного комплекса «Архивный фонд» (создание электронных описей), в общем количестве дел, хранящихся в муниципальном архиве города, в 2024 г. составит 92,8 %.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Подпрограммы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500438"/>
            <a:ext cx="3214678" cy="142876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системы непрерывного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предпрофессионального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образования в области культуры- 37968,96 тыс.руб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5143512"/>
            <a:ext cx="3214678" cy="142876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Искусство и народное творчество- 53814,82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8992" y="5072074"/>
            <a:ext cx="2786082" cy="142876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архивного дела  в городе Назарово-  5492,74 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3500438"/>
            <a:ext cx="2857488" cy="142876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библиотечного дела  в города Назарово- 21529,21 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6512" y="3429000"/>
            <a:ext cx="2857488" cy="142876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Развитие музейного дела в городе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Назарово- 5562,61 </a:t>
            </a:r>
            <a:r>
              <a:rPr lang="ru-RU" b="1" dirty="0" smtClean="0">
                <a:solidFill>
                  <a:schemeClr val="tx1"/>
                </a:solidFill>
              </a:rPr>
              <a:t>тыс.руб.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5072074"/>
            <a:ext cx="2857488" cy="142876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 эффективного управления в отрасли культура – 30600,21 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7857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Ожидаемые результаты реализации МП «Развитие физической культуры и спорта в городе Назарово 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  <a:noFill/>
        </p:spPr>
        <p:txBody>
          <a:bodyPr/>
          <a:lstStyle/>
          <a:p>
            <a:pPr>
              <a:buClrTx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Своевременная и в полном объеме реализация Программы позволит: </a:t>
            </a:r>
          </a:p>
          <a:p>
            <a:pPr>
              <a:buClrTx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увеличить долю граждан, систематически занимающегося физической культурой и спортом к общей численности населения города до 49,99 % к 2024 году;</a:t>
            </a:r>
          </a:p>
          <a:p>
            <a:pPr>
              <a:buClrTx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увеличить количество спортсменов в сборных командах  Красноярского края до 93 человек к 2024 году;</a:t>
            </a:r>
          </a:p>
          <a:p>
            <a:pPr>
              <a:buClrTx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увеличить долю учащихся и студентов, систематически занимающихся физической культурой и спортом, в общей сумме численности учащихся и студентов до 93,95% к 2024 году. 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4071942"/>
            <a:ext cx="3500462" cy="235745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массовой физической  культуры и спорта – 3609,45 тыс.руб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43538" y="4143380"/>
            <a:ext cx="3500462" cy="235745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системы подготовки спортивного резерва – 93825,54 тыс. руб.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3945" y="4226757"/>
            <a:ext cx="2169625" cy="1988325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000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Ожидаемые результаты реализации МП «Молодежь города Назарово в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XXI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веке»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 lvl="0" indent="450850" algn="just">
              <a:buClrTx/>
              <a:buNone/>
            </a:pP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Своевременная и в полном объеме реализация Программы позволит: 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buClrTx/>
            </a:pP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увеличить количество поддержанных социально-экономических проектов, реализуемых молодежью города Назарово к 2024 году- 26 ед.;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buClrTx/>
            </a:pP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увеличить удельный вес молодых граждан, проживающих в городе Назарово, вовлеченных в реализацию социально-экономических проектов до 24% к 2024 году;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buClrTx/>
            </a:pP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увеличить удельный вес граждан, проживающих в городе Назарово, получающих безвозмездные услуги от участников молодежных социально-экономических проектов до 34% к 2024 году;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7938">
              <a:buClrTx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7938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ПОДПРОГРАММЫ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7290" y="4714884"/>
            <a:ext cx="2928958" cy="192882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молодежи города  Назарово в социальную практику – 13234,61 тыс. 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86380" y="4714884"/>
            <a:ext cx="2857520" cy="192882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молодежи – 635 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000892" y="4429132"/>
            <a:ext cx="1714512" cy="928693"/>
            <a:chOff x="1171" y="1615"/>
            <a:chExt cx="1497" cy="1249"/>
          </a:xfrm>
        </p:grpSpPr>
        <p:pic>
          <p:nvPicPr>
            <p:cNvPr id="7" name="Picture 24" descr="25596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rcRect l="5469" r="4567"/>
            <a:stretch>
              <a:fillRect/>
            </a:stretch>
          </p:blipFill>
          <p:spPr bwMode="auto">
            <a:xfrm>
              <a:off x="1171" y="1615"/>
              <a:ext cx="1497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1559" y="2396"/>
              <a:ext cx="691" cy="23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2023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</a:rPr>
              <a:t>Ожидаемые результаты реализации МП«Развитие инвестиционной деятельности,  малого и среднего предпринимательства на территории города Назарово»</a:t>
            </a:r>
            <a:endParaRPr lang="ru-RU" sz="23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285875"/>
            <a:ext cx="2571768" cy="178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142984"/>
            <a:ext cx="67151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мероприятий Программы ожидаются следующие социально-экономические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Количество субъектов малого и среднего  предпринимательства, получивших  имущественную  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поддержку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ежегодно), 10 единиц.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Количество созданных рабочих мест (включая вновь зарегистрированных индивидуальных предпринимателей (ежегодно), 10 единиц.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Количество сохраненных рабочих мест в секторе малого и среднего предпринимательства (ежегодно), 30 единиц.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Объем привлеченных внебюджетных инвестиций в секторе малого и среднего предпринимательства при реализации программы (ежегодно),  10 млн. рублей</a:t>
            </a:r>
            <a:r>
              <a:rPr lang="ru-RU" sz="1600" dirty="0" smtClean="0">
                <a:solidFill>
                  <a:srgbClr val="000000"/>
                </a:solidFill>
              </a:rPr>
              <a:t>. </a:t>
            </a:r>
            <a:br>
              <a:rPr lang="ru-RU" sz="1600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29454" y="40005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2422,4 тыс.руб</a:t>
            </a:r>
            <a:r>
              <a:rPr lang="ru-RU" b="1" dirty="0" smtClean="0"/>
              <a:t>.</a:t>
            </a:r>
            <a:endParaRPr lang="ru-RU" b="1" dirty="0"/>
          </a:p>
        </p:txBody>
      </p: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7010416" y="3152829"/>
            <a:ext cx="1633550" cy="776237"/>
            <a:chOff x="1171" y="1615"/>
            <a:chExt cx="1497" cy="1249"/>
          </a:xfrm>
        </p:grpSpPr>
        <p:pic>
          <p:nvPicPr>
            <p:cNvPr id="11" name="Picture 24" descr="25596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rcRect l="5469" r="4567"/>
            <a:stretch>
              <a:fillRect/>
            </a:stretch>
          </p:blipFill>
          <p:spPr bwMode="auto">
            <a:xfrm>
              <a:off x="1171" y="1615"/>
              <a:ext cx="1497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1559" y="2396"/>
              <a:ext cx="691" cy="23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2022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29454" y="535782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2422,4тыс.руб.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7215206" y="5715017"/>
            <a:ext cx="1428760" cy="642941"/>
            <a:chOff x="1171" y="1615"/>
            <a:chExt cx="1497" cy="1249"/>
          </a:xfrm>
        </p:grpSpPr>
        <p:pic>
          <p:nvPicPr>
            <p:cNvPr id="15" name="Picture 24" descr="25596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rcRect l="5469" r="4567"/>
            <a:stretch>
              <a:fillRect/>
            </a:stretch>
          </p:blipFill>
          <p:spPr bwMode="auto">
            <a:xfrm>
              <a:off x="1171" y="1615"/>
              <a:ext cx="1497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1559" y="2396"/>
              <a:ext cx="691" cy="23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2024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00892" y="635795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2422,4 тыс.руб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Бюджет для граждан на основе Решения НГСД №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35-262 от 15.12.2021 «Об утверждении бюджета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городского округа города Назарово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2022 год и плановый период 2023-2024 годы»</a:t>
            </a:r>
            <a:endParaRPr lang="ru-RU" sz="4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Ожидаемые результаты реализации МП«Развитие транспортной системы города Назарово»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lvl="0">
              <a:buClrTx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Снижение  тяжести последствий дорожно-транспортных происшествий снизится с 4,3 до 4 погибших в ДТП на 100 пострадавших  с 2022 года до 2024 года соответственно;</a:t>
            </a:r>
          </a:p>
          <a:p>
            <a:pPr lvl="0">
              <a:buClrTx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Протяженность автомобильных дорог общего пользования местного значения, работы по содержанию которых выполняются в объеме действующих нормативов (допустимый уровень) и их удельный вес в общей протяженности автомобильных дорог, на которых производится комплекс работ по содержанию – (ежегодно 100%);</a:t>
            </a:r>
          </a:p>
          <a:p>
            <a:pPr lvl="0">
              <a:buClrTx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Уменьшение количества мостов на автомобильных дорогах общего пользования местного значения с неудовлетворительными транспортно-эксплуатационными характеристиками и их доли в общем количестве мостов с 1 ед. в 2022 году до 0 ед. в 2024 году;</a:t>
            </a:r>
          </a:p>
          <a:p>
            <a:pPr lvl="0">
              <a:buClrTx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Доля протяженности автомобильных дорог общего пользования местного значения, на которой проведены работы по ремонту и капитальному ремонту в общей протяженности сети в 2022 году 0,37%, в 2023 году 0,40%, в 2024 0,42% ;</a:t>
            </a:r>
          </a:p>
          <a:p>
            <a:pPr lvl="0">
              <a:buClrTx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Доля населения, не имеющего регулярного автобусного сообщения с административным центром городского округа, в общей численности населения городского округа (ежегодно 0%);</a:t>
            </a:r>
          </a:p>
          <a:p>
            <a:pPr lvl="0">
              <a:buClrTx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Регулярность пассажирских перевозок муниципальными маршрутами (ежегодно 100%).</a:t>
            </a:r>
          </a:p>
          <a:p>
            <a:pPr lvl="0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ПОДПРОГРАММЫ   </a:t>
            </a:r>
          </a:p>
          <a:p>
            <a:pPr lvl="0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5214950"/>
            <a:ext cx="2571736" cy="164305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дорожного движения- 1802,56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5214950"/>
            <a:ext cx="3500462" cy="164305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Развитие,  модернизация и содержание улично-дорожной сети и искусственных сооружений города Назарово -57164,9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12" y="5214950"/>
            <a:ext cx="2857488" cy="164305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транспортного комплекса  – 24726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857232"/>
          </a:xfrm>
        </p:spPr>
        <p:txBody>
          <a:bodyPr>
            <a:normAutofit fontScale="90000"/>
          </a:bodyPr>
          <a:lstStyle/>
          <a:p>
            <a:pPr algn="ctr" defTabSz="1028700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Ожидаемые результаты реализации МП «Управление муниципальными финансами»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8647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Ожидаемыми результатами реализации муниципальной программы являются следующие:</a:t>
            </a:r>
          </a:p>
          <a:p>
            <a:pPr lvl="0">
              <a:buClrTx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рост объема налоговых и неналоговых доходов бюджета города в общем объеме доходов бюджета; </a:t>
            </a:r>
          </a:p>
          <a:p>
            <a:pPr lvl="0">
              <a:buClrTx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просроченной кредиторской задолженности по выплате заработной платы с начислениями работникам бюджетной сферы и по исполнению обязательств перед гражданами; </a:t>
            </a:r>
          </a:p>
          <a:p>
            <a:pPr lvl="0">
              <a:buClrTx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выплат из бюджета города сумм, связанных с несвоевременным исполнением долговых обязательств;</a:t>
            </a:r>
          </a:p>
          <a:p>
            <a:pPr lvl="0">
              <a:buClrTx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доли расходов бюджета города, формируемых в рамках муниципальных программ города Назарово; </a:t>
            </a:r>
          </a:p>
          <a:p>
            <a:pPr lvl="0">
              <a:buClrTx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своевременное составление проекта бюджета и отчета об исполнении  бюджета города; </a:t>
            </a:r>
          </a:p>
          <a:p>
            <a:pPr lvl="0">
              <a:buClrTx/>
            </a:pP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непревышение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размера дефицита бюджета к общему годовому объему доходов выше уровня, установленного Бюджетным кодексом Российской Федерации; </a:t>
            </a:r>
          </a:p>
          <a:p>
            <a:endParaRPr lang="ru-RU" dirty="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57158" y="4500570"/>
            <a:ext cx="1633550" cy="1000068"/>
            <a:chOff x="1171" y="1615"/>
            <a:chExt cx="1497" cy="1261"/>
          </a:xfrm>
        </p:grpSpPr>
        <p:pic>
          <p:nvPicPr>
            <p:cNvPr id="6" name="Picture 24" descr="25596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rcRect l="5469" r="4567"/>
            <a:stretch>
              <a:fillRect/>
            </a:stretch>
          </p:blipFill>
          <p:spPr bwMode="auto">
            <a:xfrm>
              <a:off x="1171" y="1615"/>
              <a:ext cx="1497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1559" y="2190"/>
              <a:ext cx="691" cy="68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sz="2400" b="1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2022</a:t>
              </a:r>
            </a:p>
            <a:p>
              <a:pPr algn="ctr" eaLnBrk="0" hangingPunct="0"/>
              <a:endParaRPr lang="ru-RU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214546" y="5572140"/>
            <a:ext cx="1714512" cy="928694"/>
            <a:chOff x="1171" y="1615"/>
            <a:chExt cx="1497" cy="1249"/>
          </a:xfrm>
        </p:grpSpPr>
        <p:pic>
          <p:nvPicPr>
            <p:cNvPr id="9" name="Picture 24" descr="25596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rcRect l="5469" r="4567"/>
            <a:stretch>
              <a:fillRect/>
            </a:stretch>
          </p:blipFill>
          <p:spPr bwMode="auto">
            <a:xfrm>
              <a:off x="1171" y="1615"/>
              <a:ext cx="1497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1559" y="2396"/>
              <a:ext cx="691" cy="23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2023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3929058" y="4500570"/>
            <a:ext cx="1714512" cy="857256"/>
            <a:chOff x="1171" y="1615"/>
            <a:chExt cx="1497" cy="1249"/>
          </a:xfrm>
        </p:grpSpPr>
        <p:pic>
          <p:nvPicPr>
            <p:cNvPr id="12" name="Picture 24" descr="25596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rcRect l="5469" r="4567"/>
            <a:stretch>
              <a:fillRect/>
            </a:stretch>
          </p:blipFill>
          <p:spPr bwMode="auto">
            <a:xfrm>
              <a:off x="1171" y="1615"/>
              <a:ext cx="1497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1559" y="2396"/>
              <a:ext cx="691" cy="23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2024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8596" y="557214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10896,78                тыс.руб.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471488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11022,78 тыс.руб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6248" y="542926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11022,78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https://www.metod-kopilka.ru/images/doc/29/23846/hello_html_5b4cdd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ww.metod-kopilka.ru/images/doc/29/23846/hello_html_5b4cdd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metod-kopilka.ru/images/doc/29/23846/hello_html_5b4cdd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ds03.infourok.ru/uploads/ex/093a/00007e69-85ef1cc7/im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572008"/>
            <a:ext cx="3065454" cy="2084777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50019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Ожидаемые результаты реализации МП « Защита населения и территории города Назарово от чрезвычайных ситуаций природного и техногенного характера»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мероприятий Программы ожидаются следующие результаты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Количество объектов, подключенных к сети (прямые каналы связи) за период        реализации программы к 2024г. составит 3 ед.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Число пострадавших от ЧС составит   0 чел.  в период  2022-2024 г.г.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Повышение эффективности проведения профилактических мероприятий  к 2024г.  составит 0,03  как соотношение количества погибший и травмированных  от пожаров бытового характера, к общему количеству патрулирований (снижение коэффициента является позитивной тенденцией).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Прикрытие населения  города всеми видами пожарной охраны планируется ежегодно  не ниже 100,0% от общей численности населения.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Охват населения обучением  по противопожарной безопасности   в 2022- 2024 г.г.  составит 12 тыс. чел. 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5500702"/>
            <a:ext cx="4214842" cy="114298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Предупреждение, спасение, помощь населению города в чрезвычайных ситуациях- 4967,81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5429264"/>
            <a:ext cx="4214842" cy="121444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информационно-коммуникационных технологий для обеспечения безопасности населения города  1090 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</a:rPr>
              <a:t>Ожидаемые результаты реализации МП «Управление  муниципальным имуществом и земельными ресурсами»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286412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Развитие системы управления и эффективного использования муниципальной собственностью и земельными ресурсами, направленной на укрепление доходной базы бюджета муниципального образования: </a:t>
            </a:r>
          </a:p>
          <a:p>
            <a:pPr marL="0" lvl="0" indent="0">
              <a:buClrTx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Увеличение доли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проинвентаризированных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объектов муниципального имущества по отношению к общему количеству объектов  муниципального имущества с 55% в 2022 году до 56% к 2024 г.;</a:t>
            </a:r>
          </a:p>
          <a:p>
            <a:pPr marL="0" lvl="0" indent="0">
              <a:buClrTx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Достижение запланированного уровня доходов бюджета в виде поступлений от аренды и продажи муниципального имущества;</a:t>
            </a:r>
          </a:p>
          <a:p>
            <a:pPr marL="0" lvl="0" indent="0">
              <a:buClrTx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Достижение запланированного уровня доходов в виде поступлений от арендной платы за землю, по продаже земельных участков.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5000636"/>
            <a:ext cx="3214710" cy="185736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и распоряжение муниципальным имуществом города Назарово – 3022,74 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29290" y="5072074"/>
            <a:ext cx="3214710" cy="178592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Эффективное управление и распоряжение земельными ресурсами города Назарово- 210 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mfc-chita.ru/sites/default/files/news_MFC/gf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7" y="5000636"/>
            <a:ext cx="2643207" cy="185736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реализации МП «Содействие развитию гражданского общества в городе Назарово» на 2022-2024гг.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Доля граждан города Назарово, принявших участие в ходе реализации социальных проектов от общего числа (базовый показатель - 2021 год), составит на конец 2024 года 3,3%;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Количество поддержанных общественных инициатив (проектов) и обращений представителей социально ориентированных некоммерческих организаций (далее – СОНКО) и граждан города Назарово, на муниципальном, региональном и федеральном уровне, составит на конец 2024 года  36 ед.;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Количество оказанных услуг ресурсным центром поддержки общественных инициатив города Назарово клиентам к 2024 году до  1100 ед.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5000636"/>
            <a:ext cx="2571768" cy="15716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2022г.-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 тыс.руб.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5000636"/>
            <a:ext cx="2357454" cy="15716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2023г.-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105 тыс. руб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12" y="5000636"/>
            <a:ext cx="2357454" cy="15716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2024г.-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 тыс. руб.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01080" cy="12144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реализации МП «Создание условий для обеспечения доступным и комфортным жильем граждан города Назарово»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715436" cy="53578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Ожидаемыми результатами реализации муниципальной программы являются следующие:</a:t>
            </a:r>
          </a:p>
          <a:p>
            <a:pPr>
              <a:spcBef>
                <a:spcPts val="0"/>
              </a:spcBef>
              <a:buClrTx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разработка проектов планировок и межевания территории в целях установления границ земельных участков для строительства жилья - 1 проект (за период реализации программы);</a:t>
            </a:r>
          </a:p>
          <a:p>
            <a:pPr>
              <a:spcBef>
                <a:spcPts val="0"/>
              </a:spcBef>
              <a:buClrTx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годовой объем ввода жилья (ежегодно):2021г. – 6637,9 кв.м; 2022г. – 7067,0 кв.м; 2023г.- 10276,0 кв.м.</a:t>
            </a:r>
          </a:p>
          <a:p>
            <a:pPr>
              <a:spcBef>
                <a:spcPts val="0"/>
              </a:spcBef>
              <a:buClrTx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количество земельных участков, сформированных и поставленных на кадастровый учет, предоставляемых для жилищного строительства семьям, имеющим трех и более детей к 2023 году – 447 участков;</a:t>
            </a:r>
          </a:p>
          <a:p>
            <a:pPr>
              <a:spcBef>
                <a:spcPts val="0"/>
              </a:spcBef>
              <a:buClrTx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количество граждан, переселенных из аварийного жилищного фонда муниципальных образований : 2021г.- 95 человек, 2022г.-21 человек, 2023 г.- 6 человек.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-количество молодых семей, получивших  социальную выплату 3 (ежегодно)                                               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ПОДПРОГРАММЫ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5000636"/>
            <a:ext cx="3357586" cy="164307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Стимулирование жилищного строительства на территории города Назарово- 6637,9 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7554" y="5072074"/>
            <a:ext cx="2571768" cy="164307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семей- 675 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29258" y="5072074"/>
            <a:ext cx="3214742" cy="15716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Переселение граждан из аварийного жилищного фонда в городе Назарово – 58466,43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реализации МП «Формирование законопослушного поведения участников дорожного движения в городе Назарово»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3357586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Ожидаемыми результатами реализации муниципальной программы являются следующие: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-количество ДТП с участием учащихся (воспитанников) муниципальных образовательных организаций к 2023 г. – 0;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количество учащихся (воспитанников) муниципальных образовательных организаций, погибших в ДТП к 2023г.- 0;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доля учащихся (воспитанников) задействованных в мероприятиях по профилактике ДТП к 2023г. -100%.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включает в себя мероприятия, направленные на профилактику противоправного поведения на дорогах и не предусматривает денежное содержание</a:t>
            </a:r>
          </a:p>
          <a:p>
            <a:pPr>
              <a:buNone/>
            </a:pPr>
            <a:endPara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https://avatars.mds.yandex.net/get-pdb/2115127/1f3aca7e-cb9e-4619-a278-8a76df01a504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714884"/>
            <a:ext cx="3155922" cy="1876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реализации МП «Профилактика правонарушений, укрепление общественного порядка и общественной безопасности в г. Назарово 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78645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уровня преступности (на 49 тысяч населения) с 1,3% в 2021 году до 1,2% в 2023году;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сокращение количества зарегистрированных преступлений с 685 в 2021 году до 610 в 2023 году;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количества преступлений, совершенных с применением оружия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взрывчатых веществ с 1 в 2021 году до 0 в 2023 году;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количества лиц, ранее судимых и вновь совершивших преступления, с 273 в 2021 году до 260 в 2023 году;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доли несовершеннолетних и молодежи в возрасте от 8 до 19 лет, вовлеченных в профилактические мероприятия, по отношению к общей численности указанных категорий лиц (не менее 90 % ежегодно);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числа больных наркоманией, находящихся в ремиссии от 1 года до 2 лет (на 100 больных наркоманией среднегодового контингента)  с 6 в 2021 году до 8 в 2023 году;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числа больных наркоманией, находящихся в ремиссии более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лет (на 100 больных наркоманией среднегодового контингента) с 4 в 2021 году до 6 в 2023 году;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недопущение совершения на территории края террористических актов;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системы мер по противодействию терроризму и экстремизму в образовательных учреждениях города в размере 100 % в 2023 году;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доли источников информации, распространявших экстремистские материалы, деятельность которых была пресечена, к общему количеству выявленных таких источников в размере 100 % в 2023 году.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5929330"/>
            <a:ext cx="2000264" cy="7858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2021г.-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123,7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68" y="5929330"/>
            <a:ext cx="2000264" cy="7858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2022г.-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123,7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2264" y="5929330"/>
            <a:ext cx="2000264" cy="7858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2023г.-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123,7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реализации МП « Формирование комфортной городской среды на территории города Назарово»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18573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благоустроенных дворовых территорий на 130 ед. за период реализации программы;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благоустроенных муниципальных территорий общего пользования на 16 ед. за период реализации программы;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admkogalym.ru/upload/img/komf-sr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429132"/>
            <a:ext cx="8643998" cy="229568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3143248"/>
            <a:ext cx="214314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            22145,1 тыс.руб.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3143248"/>
            <a:ext cx="214314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    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20091,8 тыс. руб.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2198" y="3143248"/>
            <a:ext cx="22860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   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1959 тыс. руб.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МП «Улучшение условий и охраны труда»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71504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Улучшение условий и охраны труда у работодателей, расположенных на территории города Назарово, и, как следствие, снижение уровня производственного травматизма и профессиональной заболеваемости: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Уровень производственного травматизма и профессиональной заболеваемости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1.1. Численность пострадавших в результате несчастных случаев на производстве со смертельным исходом к 2024 г – 0;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1.2. Численность пострадавших в результате несчастных случаев на производстве с утратой трудоспособности на 1 рабочий день и более к 2024 г. – снижение до 3;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1.3. Количество дней временной нетрудоспособности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связи с несчастным случаем на производстве в расчете на 1 пострадавшего – снижение до  29 к/дней;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 Динамика оценки условий труда: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2.1. Количество рабочих мест, на которых проведена специальная оценка условий труда к 2024 г увеличение до 7885;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2.2. Удельный вес рабочих мест, на которых проведена специальная оценка условий труда, в общем количестве рабочих мест к 2024 г. – 100%;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 Условия труда: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3.1. Численность работников, занятых во вредных и (или) опасных условиях труда снижение к 2024 г. до 3051;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3.2. Удельный вес работников, занятых во вредных и (или) опасных условиях труда, от общей численности работников к 2024 г. снижение до 18%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929718" cy="7143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этапы бюджетного процесса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7"/>
          <a:ext cx="864399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со стрелкой вниз 5"/>
          <p:cNvSpPr/>
          <p:nvPr/>
        </p:nvSpPr>
        <p:spPr>
          <a:xfrm>
            <a:off x="2000232" y="1071546"/>
            <a:ext cx="5429288" cy="1143008"/>
          </a:xfrm>
          <a:prstGeom prst="downArrowCallout">
            <a:avLst/>
          </a:prstGeom>
          <a:solidFill>
            <a:schemeClr val="bg2">
              <a:lumMod val="5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000232" y="2214554"/>
            <a:ext cx="5429288" cy="1143008"/>
          </a:xfrm>
          <a:prstGeom prst="downArrowCallout">
            <a:avLst/>
          </a:prstGeom>
          <a:solidFill>
            <a:schemeClr val="bg2">
              <a:lumMod val="5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000232" y="3286124"/>
            <a:ext cx="5429288" cy="928694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071670" y="4214818"/>
            <a:ext cx="5429288" cy="1214446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исполнением бюджета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5357826"/>
            <a:ext cx="5429288" cy="10715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бюджетной отчетности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58312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 Назарово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«Профилактика правонарушений, укрепление общественного порядка и общественной безопасности в городе» на 2022 год и плановый период 2023-2024 годов                                   Ожидаемые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8715436" cy="438912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Снижение уровня преступности (на 49 тысяч населения) с 1,3% в 2022 году до 1,2% в 2024 году;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Сокращение количества зарегистрированных преступлений с 685 в 2022 году до 610 в 2024 году;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Сохранение доли несовершеннолетних и молодежи в возрасте от 8 до 19 лет, вовлеченных в профилактические мероприятия, по отношению к общей численности указанных категорий (не менее 90% ежегодно)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5500702"/>
            <a:ext cx="185738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 г.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123,7 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5429264"/>
            <a:ext cx="192882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 г.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123,7 тыс. руб.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74" y="5429264"/>
            <a:ext cx="192882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г.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123,7 тыс. руб.</a:t>
            </a:r>
            <a:endParaRPr lang="ru-RU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01122" cy="857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муниципального долга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" y="1000125"/>
          <a:ext cx="9143997" cy="12192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849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7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58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44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отчетная дата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01.01.2018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01.01.2019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01.01.2021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.01.</a:t>
                      </a:r>
                      <a:r>
                        <a:rPr lang="en-US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endParaRPr lang="ru-RU" sz="2000" b="1" u="none" strike="noStrike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55000,00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000,00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</a:t>
                      </a: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5900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42844" y="2285992"/>
          <a:ext cx="885831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100013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Сопоставительные параметры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бюджетов городов Красноярского края на 2022 год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0" y="1428750"/>
          <a:ext cx="8858320" cy="52161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072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72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72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72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72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72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072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072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378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г.Назарово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г.Канск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г.Шарыпово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г.Лесосибирск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г.Минусинск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г.Ачинск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0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постоянного населения на 01.01.2022г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49 480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88 037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45 523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63 580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71 171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106 113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бюджета на 2022 год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1 542 176,10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2 551 370,30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1 397 735,10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3 560 679,60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2 769 570,93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3 870 367,10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бюджета на 2022 год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1 538 283,33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2 594 370,30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1 403 735,10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3 581 662,30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2 843 596,06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3 992 900,50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Дефицит(-), профицит(+)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3 892,77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-43 000,00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-6 000,00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-20 982,70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-74 025,13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-122 533,40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8842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налоговых и неналоговых доходов бюджета в общем объеме собственных доходов бюджета муниципального образования(без учета субвенций) на 2022 год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39,1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56,6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28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на одного жителя, тыс. руб.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руб.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31,09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29,47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30,84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56,33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39,95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37,63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Финансовое управление администрации города Назарово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662200 г. Назарово, ул. К.Маркса, 19/1 </a:t>
            </a:r>
          </a:p>
          <a:p>
            <a:pPr>
              <a:buNone/>
            </a:pPr>
            <a:r>
              <a:rPr lang="ru-RU" dirty="0" smtClean="0"/>
              <a:t>телефон/факс (839155) 5-09-75 </a:t>
            </a:r>
          </a:p>
          <a:p>
            <a:pPr>
              <a:buNone/>
            </a:pPr>
            <a:r>
              <a:rPr lang="ru-RU" dirty="0" smtClean="0"/>
              <a:t>электронный адрес 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hlinkClick r:id="rId2"/>
              </a:rPr>
              <a:t>gorfin@admg.sibmediafon.ru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</a:p>
          <a:p>
            <a:pPr>
              <a:buNone/>
            </a:pPr>
            <a:r>
              <a:rPr lang="ru-RU" dirty="0" smtClean="0"/>
              <a:t>Время работы понедельник-пятница </a:t>
            </a:r>
          </a:p>
          <a:p>
            <a:pPr>
              <a:buNone/>
            </a:pPr>
            <a:r>
              <a:rPr lang="ru-RU" dirty="0" smtClean="0"/>
              <a:t>С 8.00 до 17.00 перерыв с 13.00 до 14.00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642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этапы составления бюджета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6" y="1142984"/>
          <a:ext cx="8358248" cy="550926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895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9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95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95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4377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Рассмотрение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Утверждение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Прогноз социально-экономического</a:t>
                      </a:r>
                      <a:r>
                        <a:rPr lang="ru-RU" baseline="0" dirty="0" smtClean="0"/>
                        <a:t> развития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июнь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июль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август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Муниципальные программы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июль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направления налоговой и бюджетной политики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 решения о бюджете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15 ноября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Муниципальные задания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декабрь-январь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бюджетного процесса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chemeClr val="accent4"/>
              </a:buCl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Участниками бюджетного процесса являются: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Глава города;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Назаровский городской Совет депутатов;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Администрация города Назарово;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города Назарово;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Контрольно-счетная палата города Назарово;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главные распорядители и распорядители бюджетных средств;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главные администраторы и администраторы доходов бюджета;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главные администраторы и администраторы источников финансирования дефицита  городского бюджета;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получатели бюджетных средств.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53536"/>
            <a:ext cx="9144000" cy="103232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бюджетной  политики в 2022 году и плановом периоде 2023-20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 гг.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585912"/>
          <a:ext cx="9144000" cy="527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на 2021 год и плановый период 2022-20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гг.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600200"/>
            <a:ext cx="4214810" cy="1714512"/>
          </a:xfrm>
          <a:prstGeom prst="round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эффективности и стабильности налоговой системы, 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способствующей улучшению предпринимательского и инвестиционного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климата городского округа;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143380"/>
            <a:ext cx="2643174" cy="2286016"/>
          </a:xfrm>
          <a:prstGeom prst="round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 работы по легализации заработной платы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90" y="1600200"/>
            <a:ext cx="4071966" cy="1714512"/>
          </a:xfrm>
          <a:prstGeom prst="round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работы Комиссии по укреплению налоговой и платежной дисциплины для изыскания дополнительных резервов поступлений</a:t>
            </a:r>
          </a:p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доходов бюджета города;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00718" y="4143380"/>
            <a:ext cx="3100438" cy="2286016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сокращение недоимки в бюджет города Назарово, в том числе по                 региональным и местным налогам, а также по неналоговым доходам</a:t>
            </a:r>
          </a:p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бюджета;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85704" y="4228440"/>
            <a:ext cx="3100742" cy="2486708"/>
          </a:xfrm>
          <a:prstGeom prst="round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дальнейшее совершенствование системы эффективного управления                            муниципальным имуществом с целью увеличения поступления в бюджет города </a:t>
            </a:r>
          </a:p>
          <a:p>
            <a:pPr lvl="0" algn="ctr">
              <a:spcAft>
                <a:spcPts val="0"/>
              </a:spcAft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его использования</a:t>
            </a:r>
            <a:endParaRPr lang="ru-RU" sz="1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7143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параметры бюджета г. Назарово на 2022-2024гг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95574416"/>
              </p:ext>
            </p:extLst>
          </p:nvPr>
        </p:nvGraphicFramePr>
        <p:xfrm>
          <a:off x="214282" y="1142984"/>
          <a:ext cx="8643998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 descr="ÐÐ°ÑÑÐ¸Ð½ÐºÐ¸ Ð¿Ð¾ Ð·Ð°Ð¿ÑÐ¾ÑÑ ÑÐ¾ÑÑÐ¸Ð¹ÑÐºÐ¸Ð¹ ÑÐ»Ð°Ð³"/>
          <p:cNvPicPr>
            <a:picLocks noChangeAspect="1" noChangeArrowheads="1"/>
          </p:cNvPicPr>
          <p:nvPr/>
        </p:nvPicPr>
        <p:blipFill>
          <a:blip r:embed="rId2" cstate="print"/>
          <a:srcRect t="30371" b="12373"/>
          <a:stretch>
            <a:fillRect/>
          </a:stretch>
        </p:blipFill>
        <p:spPr bwMode="auto">
          <a:xfrm rot="10800000">
            <a:off x="0" y="5909479"/>
            <a:ext cx="9144000" cy="1119117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45660" y="1187355"/>
          <a:ext cx="8707272" cy="51042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84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0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04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16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9972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20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u="none" strike="noStrike" dirty="0"/>
                        <a:t>Доходы, млн. руб., в т.ч.: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1 542,2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1 400,9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1 369,6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8178"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000" u="none" strike="noStrike" dirty="0" smtClean="0"/>
                        <a:t> </a:t>
                      </a:r>
                      <a:r>
                        <a:rPr lang="ru-RU" sz="2000" u="none" strike="noStrike" baseline="0" dirty="0" smtClean="0"/>
                        <a:t> </a:t>
                      </a:r>
                      <a:r>
                        <a:rPr lang="ru-RU" sz="2000" u="none" strike="noStrike" dirty="0" smtClean="0"/>
                        <a:t>налоговые </a:t>
                      </a:r>
                      <a:r>
                        <a:rPr lang="ru-RU" sz="2000" u="none" strike="noStrike" dirty="0"/>
                        <a:t>и неналоговые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472,2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8178"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000" u="none" strike="noStrike" dirty="0"/>
                        <a:t>безвозмездные поступления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1090,6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928,7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878,3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20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u="none" strike="noStrike" dirty="0"/>
                        <a:t>Расходы, млн. руб.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538,3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1 434,1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1 402,9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20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u="none" strike="noStrike" dirty="0" smtClean="0"/>
                        <a:t>Дефицит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20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u="none" strike="noStrike" dirty="0" err="1" smtClean="0"/>
                        <a:t>Профицит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9433" y="0"/>
            <a:ext cx="8734568" cy="627797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Назарово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126414"/>
            <a:ext cx="9144000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-2794380" y="3845259"/>
            <a:ext cx="5984545" cy="409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6509982"/>
            <a:ext cx="9144002" cy="409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https://upload.wikimedia.org/wikipedia/commons/thumb/7/75/Flag_of_Nazarovo_%28Krasnoyarsk_kray%29.svg/900px-Flag_of_Nazarovo_%28Krasnoyarsk_kray%29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655092"/>
          </a:xfrm>
          <a:prstGeom prst="rect">
            <a:avLst/>
          </a:prstGeom>
          <a:noFill/>
        </p:spPr>
      </p:pic>
      <p:sp>
        <p:nvSpPr>
          <p:cNvPr id="58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655638" y="682625"/>
            <a:ext cx="78867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бюджета 2022-2024 годы</a:t>
            </a:r>
          </a:p>
        </p:txBody>
      </p:sp>
      <p:sp>
        <p:nvSpPr>
          <p:cNvPr id="59" name="Заголовок 1"/>
          <p:cNvSpPr txBox="1">
            <a:spLocks/>
          </p:cNvSpPr>
          <p:nvPr/>
        </p:nvSpPr>
        <p:spPr bwMode="auto">
          <a:xfrm>
            <a:off x="8544352" y="0"/>
            <a:ext cx="435875" cy="48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6358</TotalTime>
  <Words>2956</Words>
  <Application>Microsoft Office PowerPoint</Application>
  <PresentationFormat>Экран (4:3)</PresentationFormat>
  <Paragraphs>580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Слайд 1</vt:lpstr>
      <vt:lpstr>Слайд 2</vt:lpstr>
      <vt:lpstr>Основные этапы бюджетного процесса</vt:lpstr>
      <vt:lpstr>Основные этапы составления бюджета</vt:lpstr>
      <vt:lpstr>Участники бюджетного процесса</vt:lpstr>
      <vt:lpstr>Основные направления бюджетной  политики в 2022 году и плановом периоде 2023-2024 гг.</vt:lpstr>
      <vt:lpstr>Основные направления налоговой политики на 2021 год и плановый период 2022-2023 гг.</vt:lpstr>
      <vt:lpstr>Основные параметры бюджета г. Назарово на 2022-2024гг. </vt:lpstr>
      <vt:lpstr>Параметры  бюджета 2022-2024 годы</vt:lpstr>
      <vt:lpstr>     Доходы бюджета на 2020 год     </vt:lpstr>
      <vt:lpstr>                 Структура собственных доходов бюджета на 2022           год, млн.руб.</vt:lpstr>
      <vt:lpstr>Слайд 12</vt:lpstr>
      <vt:lpstr> Расходы бюджета города Назарово в рамках муниципальных программ             на 2021-2024гг. тыс. руб. </vt:lpstr>
      <vt:lpstr>     Ожидаемые результаты реализации МП «Развитие образования города Назарово» на 2022-2024гг.</vt:lpstr>
      <vt:lpstr>          Ожидаемые результаты реализации МП «Реформирование и модернизация жилищно- коммунального хозяйства и повышение энергетической эффективности» на 2022-2024гг.  </vt:lpstr>
      <vt:lpstr>Ожидаемые результаты реализации МП «Развитие культуры в городе Назарово» на 2022-2024гг.</vt:lpstr>
      <vt:lpstr>Ожидаемые результаты реализации МП «Развитие физической культуры и спорта в городе Назарово »</vt:lpstr>
      <vt:lpstr>Ожидаемые результаты реализации МП «Молодежь города Назарово в XXI веке»</vt:lpstr>
      <vt:lpstr>Ожидаемые результаты реализации МП«Развитие инвестиционной деятельности,  малого и среднего предпринимательства на территории города Назарово»</vt:lpstr>
      <vt:lpstr>Ожидаемые результаты реализации МП«Развитие транспортной системы города Назарово» </vt:lpstr>
      <vt:lpstr>Ожидаемые результаты реализации МП «Управление муниципальными финансами»</vt:lpstr>
      <vt:lpstr>Ожидаемые результаты реализации МП « Защита населения и территории города Назарово от чрезвычайных ситуаций природного и техногенного характера» </vt:lpstr>
      <vt:lpstr>Ожидаемые результаты реализации МП «Управление  муниципальным имуществом и земельными ресурсами»</vt:lpstr>
      <vt:lpstr>Ожидаемые результаты реализации МП «Содействие развитию гражданского общества в городе Назарово» на 2022-2024гг.</vt:lpstr>
      <vt:lpstr>Ожидаемые результаты реализации МП «Создание условий для обеспечения доступным и комфортным жильем граждан города Назарово»</vt:lpstr>
      <vt:lpstr>Ожидаемые результаты реализации МП «Формирование законопослушного поведения участников дорожного движения в городе Назарово»</vt:lpstr>
      <vt:lpstr>Ожидаемые результаты реализации МП «Профилактика правонарушений, укрепление общественного порядка и общественной безопасности в г. Назарово »</vt:lpstr>
      <vt:lpstr>Ожидаемые результаты реализации МП « Формирование комфортной городской среды на территории города Назарово»</vt:lpstr>
      <vt:lpstr>Ожидаемые результаты МП «Улучшение условий и охраны труда»</vt:lpstr>
      <vt:lpstr>                                                          Муниципальная программа города Назарово «Профилактика правонарушений, укрепление общественного порядка и общественной безопасности в городе» на 2022 год и плановый период 2023-2024 годов                                   Ожидаемые результаты: </vt:lpstr>
      <vt:lpstr>Динамика муниципального долга</vt:lpstr>
      <vt:lpstr>Сопоставительные параметры бюджетов городов Красноярского края на 2022 год</vt:lpstr>
      <vt:lpstr>Контактная информация</vt:lpstr>
    </vt:vector>
  </TitlesOfParts>
  <Company>ФУ администрации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основе Решения НГСД №34-355 от 16.12.2015 «Об утверждении бюджета города Назарово на 2016 год и плановый период 2017-2018гг.»</dc:title>
  <dc:creator>Руководитель</dc:creator>
  <cp:lastModifiedBy>Hudjakova</cp:lastModifiedBy>
  <cp:revision>556</cp:revision>
  <dcterms:created xsi:type="dcterms:W3CDTF">2016-01-25T01:56:10Z</dcterms:created>
  <dcterms:modified xsi:type="dcterms:W3CDTF">2022-03-14T04:47:38Z</dcterms:modified>
</cp:coreProperties>
</file>