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0" r:id="rId3"/>
    <p:sldId id="322" r:id="rId4"/>
    <p:sldId id="323" r:id="rId5"/>
    <p:sldId id="324" r:id="rId6"/>
    <p:sldId id="325" r:id="rId7"/>
    <p:sldId id="326" r:id="rId8"/>
    <p:sldId id="330" r:id="rId9"/>
    <p:sldId id="327" r:id="rId10"/>
    <p:sldId id="328" r:id="rId11"/>
    <p:sldId id="329" r:id="rId12"/>
    <p:sldId id="305" r:id="rId13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6395" autoAdjust="0"/>
  </p:normalViewPr>
  <p:slideViewPr>
    <p:cSldViewPr>
      <p:cViewPr varScale="1">
        <p:scale>
          <a:sx n="122" d="100"/>
          <a:sy n="122" d="100"/>
        </p:scale>
        <p:origin x="96" y="21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outlineViewPr>
    <p:cViewPr>
      <p:scale>
        <a:sx n="33" d="100"/>
        <a:sy n="33" d="100"/>
      </p:scale>
      <p:origin x="0" y="-296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54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968843471570822E-4"/>
          <c:y val="6.4738640299210753E-2"/>
          <c:w val="0.99932031156528434"/>
          <c:h val="0.43338906920635922"/>
        </c:manualLayout>
      </c:layout>
      <c:pie3D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Налог на прибыль</c:v>
                </c:pt>
                <c:pt idx="2">
                  <c:v>Акцизы </c:v>
                </c:pt>
                <c:pt idx="3">
                  <c:v>Государственная пошлина</c:v>
                </c:pt>
                <c:pt idx="4">
                  <c:v>Налоги на имущество</c:v>
                </c:pt>
                <c:pt idx="5">
                  <c:v>Налоги на совокупный доход</c:v>
                </c:pt>
                <c:pt idx="6">
                  <c:v>Доходы от муницип. имущества</c:v>
                </c:pt>
                <c:pt idx="7">
                  <c:v>Платежи при пользовании прир.ресурсами</c:v>
                </c:pt>
                <c:pt idx="8">
                  <c:v>Доходы от продажи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Лист1!$C$2:$C$11</c:f>
              <c:numCache>
                <c:formatCode>\О\с\н\о\в\н\о\й</c:formatCode>
                <c:ptCount val="10"/>
                <c:pt idx="0">
                  <c:v>247.4</c:v>
                </c:pt>
                <c:pt idx="1">
                  <c:v>48.2</c:v>
                </c:pt>
                <c:pt idx="2">
                  <c:v>4</c:v>
                </c:pt>
                <c:pt idx="3">
                  <c:v>12.3</c:v>
                </c:pt>
                <c:pt idx="4">
                  <c:v>41.1</c:v>
                </c:pt>
                <c:pt idx="5">
                  <c:v>63.7</c:v>
                </c:pt>
                <c:pt idx="6">
                  <c:v>26.8</c:v>
                </c:pt>
                <c:pt idx="7">
                  <c:v>2.6</c:v>
                </c:pt>
                <c:pt idx="8">
                  <c:v>3.4</c:v>
                </c:pt>
                <c:pt idx="9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3-405A-8B98-EC873E10C313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Налог на прибыль</c:v>
                </c:pt>
                <c:pt idx="2">
                  <c:v>Акцизы </c:v>
                </c:pt>
                <c:pt idx="3">
                  <c:v>Государственная пошлина</c:v>
                </c:pt>
                <c:pt idx="4">
                  <c:v>Налоги на имущество</c:v>
                </c:pt>
                <c:pt idx="5">
                  <c:v>Налоги на совокупный доход</c:v>
                </c:pt>
                <c:pt idx="6">
                  <c:v>Доходы от муницип. имущества</c:v>
                </c:pt>
                <c:pt idx="7">
                  <c:v>Платежи при пользовании прир.ресурсами</c:v>
                </c:pt>
                <c:pt idx="8">
                  <c:v>Доходы от продажи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\О\с\н\о\в\н\о\й</c:formatCode>
                <c:ptCount val="10"/>
                <c:pt idx="0">
                  <c:v>224.9</c:v>
                </c:pt>
                <c:pt idx="1">
                  <c:v>42.8</c:v>
                </c:pt>
                <c:pt idx="2">
                  <c:v>22.7</c:v>
                </c:pt>
                <c:pt idx="3">
                  <c:v>12</c:v>
                </c:pt>
                <c:pt idx="4">
                  <c:v>51</c:v>
                </c:pt>
                <c:pt idx="5">
                  <c:v>50</c:v>
                </c:pt>
                <c:pt idx="6">
                  <c:v>22.5</c:v>
                </c:pt>
                <c:pt idx="7">
                  <c:v>3.8</c:v>
                </c:pt>
                <c:pt idx="8">
                  <c:v>3.4</c:v>
                </c:pt>
                <c:pt idx="9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F3-405A-8B98-EC873E10C3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"/>
          <c:y val="0.51925524045318838"/>
          <c:w val="0.79465518429599469"/>
          <c:h val="0.41325122521053315"/>
        </c:manualLayout>
      </c:layout>
      <c:overlay val="0"/>
      <c:txPr>
        <a:bodyPr/>
        <a:lstStyle/>
        <a:p>
          <a:pPr>
            <a:lnSpc>
              <a:spcPct val="100000"/>
            </a:lnSpc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0.26224</cdr:x>
      <cdr:y>0.51869</cdr:y>
    </cdr:from>
    <cdr:to>
      <cdr:x>0.44656</cdr:x>
      <cdr:y>0.5704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23582" y="3029803"/>
          <a:ext cx="719438" cy="302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00B050"/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ru-RU" sz="1200" b="1" dirty="0" smtClean="0">
              <a:solidFill>
                <a:srgbClr val="00B050"/>
              </a:solidFill>
            </a:rPr>
            <a:t>+ 14,2%</a:t>
          </a:r>
          <a:endParaRPr lang="ru-RU" sz="12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0.61201</cdr:x>
      <cdr:y>0.87984</cdr:y>
    </cdr:from>
    <cdr:to>
      <cdr:x>0.80877</cdr:x>
      <cdr:y>0.92173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388844" y="5139376"/>
          <a:ext cx="768014" cy="244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00B050"/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ru-RU" sz="1200" b="1" dirty="0" smtClean="0">
              <a:solidFill>
                <a:srgbClr val="FF0000"/>
              </a:solidFill>
            </a:rPr>
            <a:t>-32,3%</a:t>
          </a:r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0.54662</cdr:x>
      <cdr:y>0.72978</cdr:y>
    </cdr:from>
    <cdr:to>
      <cdr:x>0.73626</cdr:x>
      <cdr:y>0.76519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133600" y="4262811"/>
          <a:ext cx="740229" cy="20682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0000"/>
              </a:solidFill>
            </a:rPr>
            <a:t>-10,2%</a:t>
          </a:r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0.71395</cdr:x>
      <cdr:y>0.82557</cdr:y>
    </cdr:from>
    <cdr:to>
      <cdr:x>0.9036</cdr:x>
      <cdr:y>0.86098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786742" y="4822371"/>
          <a:ext cx="740229" cy="20682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rgbClr val="FF0000"/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solidFill>
                <a:srgbClr val="FF0000"/>
              </a:solidFill>
            </a:rPr>
            <a:t>-30,9%</a:t>
          </a:r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0.48248</cdr:x>
      <cdr:y>0.69437</cdr:y>
    </cdr:from>
    <cdr:to>
      <cdr:x>0.68606</cdr:x>
      <cdr:y>0.72978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883229" y="4055984"/>
          <a:ext cx="794657" cy="20682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0000"/>
              </a:solidFill>
            </a:rPr>
            <a:t>-16,4%</a:t>
          </a:r>
          <a:endParaRPr lang="ru-RU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F85205-7E34-4778-ABE2-A22D8A04FDD5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198F8CD-B17C-4AF3-9358-8F83F41B51C4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437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790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ru-RU" smtClean="0"/>
              <a:pPr rtl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14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28AA04-41EC-4F85-905F-667C160D7FF6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98E4C3-AD28-4616-8CF5-0FE7933A3213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724D15-8572-42F0-ACF2-90043F48B512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BCB13C-C763-418B-A695-5A6B336362B7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17DA4E-00AF-4A26-A323-3ED62BDC277A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895CA-77B8-4F2A-A2DA-23B0440130FB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D73378-74C0-4D03-8BE4-B322A2CE425B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8E081F-A649-4E94-B0E2-2C6E9AFD47D3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C29CD3-F0EB-406F-8C34-68085E2C2794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03F970-1E89-4A89-85C7-BE63500F0BA6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8CCEB4-17EE-417C-AC95-85DE58BA6520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093AE256-EDBE-4252-8C26-AB55F062A09C}" type="datetime1">
              <a:rPr lang="ru-RU" smtClean="0"/>
              <a:pPr rtl="0"/>
              <a:t>15.12.2021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альтернативный процесс 24"/>
          <p:cNvSpPr/>
          <p:nvPr/>
        </p:nvSpPr>
        <p:spPr bwMode="auto">
          <a:xfrm>
            <a:off x="95403" y="89616"/>
            <a:ext cx="1172585" cy="1179896"/>
          </a:xfrm>
          <a:prstGeom prst="flowChartAlternateProcess">
            <a:avLst/>
          </a:prstGeom>
          <a:gradFill>
            <a:gsLst>
              <a:gs pos="4016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1882775" lvl="1" indent="-87313">
              <a:spcBef>
                <a:spcPts val="600"/>
              </a:spcBef>
              <a:defRPr/>
            </a:pPr>
            <a:endParaRPr lang="ru-RU" sz="1400" b="1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 bwMode="auto">
          <a:xfrm>
            <a:off x="808000" y="1714488"/>
            <a:ext cx="10730779" cy="3714776"/>
          </a:xfrm>
          <a:prstGeom prst="flowChartAlternateProcess">
            <a:avLst/>
          </a:prstGeom>
          <a:gradFill>
            <a:gsLst>
              <a:gs pos="4016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1882775" lvl="1" indent="-87313">
              <a:spcBef>
                <a:spcPts val="600"/>
              </a:spcBef>
              <a:defRPr/>
            </a:pPr>
            <a:endParaRPr lang="ru-RU" sz="1400" b="1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4449" y="2131264"/>
            <a:ext cx="9177536" cy="4226694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городского округа города Назарово </a:t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2022 год и</a:t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плановый период 2023-2024 гг.</a:t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58EDE2-9C12-4E95-AE15-1944DE2521FC}"/>
              </a:ext>
            </a:extLst>
          </p:cNvPr>
          <p:cNvSpPr txBox="1">
            <a:spLocks/>
          </p:cNvSpPr>
          <p:nvPr/>
        </p:nvSpPr>
        <p:spPr>
          <a:xfrm>
            <a:off x="1413892" y="1697502"/>
            <a:ext cx="10260632" cy="19442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7" name="Picture 2" descr="логотип 60 Назарово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1" y="130843"/>
            <a:ext cx="1108670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H="1">
            <a:off x="1333497" y="155894"/>
            <a:ext cx="10449546" cy="27315"/>
          </a:xfrm>
          <a:prstGeom prst="line">
            <a:avLst/>
          </a:prstGeom>
          <a:ln w="28575" cmpd="thickThin">
            <a:solidFill>
              <a:schemeClr val="accent1">
                <a:lumMod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77788" y="55706"/>
            <a:ext cx="11634836" cy="25752"/>
          </a:xfrm>
          <a:prstGeom prst="line">
            <a:avLst/>
          </a:prstGeom>
          <a:ln w="28575" cmpd="thickThin">
            <a:solidFill>
              <a:schemeClr val="accent4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333497" y="173398"/>
            <a:ext cx="1" cy="1096114"/>
          </a:xfrm>
          <a:prstGeom prst="line">
            <a:avLst/>
          </a:prstGeom>
          <a:ln w="28575" cmpd="thickThin">
            <a:solidFill>
              <a:schemeClr val="accent1">
                <a:lumMod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37814"/>
              </p:ext>
            </p:extLst>
          </p:nvPr>
        </p:nvGraphicFramePr>
        <p:xfrm>
          <a:off x="1450943" y="434143"/>
          <a:ext cx="10737882" cy="644893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71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55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п\п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indent="12065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</a:p>
                    <a:p>
                      <a:pPr indent="12065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(01.01.21)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"Развитие образования города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854,7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893,25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896,29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868,99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44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"Профилактика правонарушений, укрепление общественного порядка и общественной безопасности в городе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02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"Реформирование и модернизация жилищно-коммунального хозяйства и повышение энергетической эффективности"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48,05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52,92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51,87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51,87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5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"Развитие культуры в городе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129,3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143,52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139,55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139,52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93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"Развитие физической культуры и спорта в городе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95,16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96,23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96,23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5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"Молодежь города Назарово в ХХ1 веке"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13,84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13,29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13,29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44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"Развитие инвестиционной деятельности, малого и среднего предпринимательства на территории города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2,42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2,42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2,42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5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"Развитие транспортной системы города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81,6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83,69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84,06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84,06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5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"Управление муниципальными финансами"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10,02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10,90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11,02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11,02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686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"Создание условий для обеспечения доступным и комфортным жильем граждан города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59,44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138,20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23,51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18,53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66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"Защита населения и территории города Назарово от чрезвычайных ситуаций природного и техногенного характера"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4,48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6,06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5,02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5,02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8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"Управление муниципальным имуществом и земельными ресурсами"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3,23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2,71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2,71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37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"Содействие развитию гражданского общества в городе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815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"Формирование комфортной городской среды на территории города Назарово"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24,51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22,15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20,09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1,96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590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702" marR="28702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1318,92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1465,57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1346,29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1295,84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2" name="Picture 2" descr="логотип 60 Назарово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9504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879569" y="0"/>
            <a:ext cx="10001321" cy="4247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на 2022 год в рамках муниципальных программ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Заголовок 1"/>
          <p:cNvSpPr txBox="1"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бюджета 2022-2024 годы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5784226"/>
              </p:ext>
            </p:extLst>
          </p:nvPr>
        </p:nvGraphicFramePr>
        <p:xfrm>
          <a:off x="165059" y="1187450"/>
          <a:ext cx="11715832" cy="51042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92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0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2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972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0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Доходы, млн. руб., в т.ч.: 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1 542,2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1 400,9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1369,6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17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2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неналоговые 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451,6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491,3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17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1090,6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928,7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878,3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0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Расходы, млн. руб. 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8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538,3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1 434,1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1 402,9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0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-33,2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-33,3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0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8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0" y="1126414"/>
            <a:ext cx="12188825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11389503" y="1"/>
            <a:ext cx="581015" cy="48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8263" y="214290"/>
            <a:ext cx="85011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  бюджета 2022-2024 годы</a:t>
            </a:r>
            <a:endParaRPr lang="ru-RU" sz="3200" dirty="0"/>
          </a:p>
        </p:txBody>
      </p:sp>
      <p:pic>
        <p:nvPicPr>
          <p:cNvPr id="13" name="Picture 2" descr="логотип 60 Назарово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9504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альтернативный процесс 24"/>
          <p:cNvSpPr/>
          <p:nvPr/>
        </p:nvSpPr>
        <p:spPr bwMode="auto">
          <a:xfrm>
            <a:off x="80109" y="89616"/>
            <a:ext cx="1172585" cy="1179896"/>
          </a:xfrm>
          <a:prstGeom prst="flowChartAlternateProcess">
            <a:avLst/>
          </a:prstGeom>
          <a:gradFill>
            <a:gsLst>
              <a:gs pos="4016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1882775" lvl="1" indent="-87313">
              <a:spcBef>
                <a:spcPts val="600"/>
              </a:spcBef>
              <a:defRPr/>
            </a:pPr>
            <a:endParaRPr lang="ru-RU" sz="1400" b="1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 bwMode="auto">
          <a:xfrm>
            <a:off x="2061964" y="2780928"/>
            <a:ext cx="8352928" cy="1437436"/>
          </a:xfrm>
          <a:prstGeom prst="flowChartAlternateProcess">
            <a:avLst/>
          </a:prstGeom>
          <a:gradFill>
            <a:gsLst>
              <a:gs pos="4016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1882775" lvl="1" indent="-87313">
              <a:spcBef>
                <a:spcPts val="600"/>
              </a:spcBef>
              <a:defRPr/>
            </a:pPr>
            <a:endParaRPr lang="ru-RU" sz="1400" b="1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58EDE2-9C12-4E95-AE15-1944DE2521FC}"/>
              </a:ext>
            </a:extLst>
          </p:cNvPr>
          <p:cNvSpPr txBox="1">
            <a:spLocks/>
          </p:cNvSpPr>
          <p:nvPr/>
        </p:nvSpPr>
        <p:spPr>
          <a:xfrm>
            <a:off x="1413892" y="1697502"/>
            <a:ext cx="10260632" cy="19442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7" name="Picture 2" descr="логотип 60 Назарово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1" y="130843"/>
            <a:ext cx="1108670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H="1">
            <a:off x="1333497" y="155894"/>
            <a:ext cx="10449546" cy="27315"/>
          </a:xfrm>
          <a:prstGeom prst="line">
            <a:avLst/>
          </a:prstGeom>
          <a:ln w="28575" cmpd="thickThin">
            <a:solidFill>
              <a:schemeClr val="accent1">
                <a:lumMod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77788" y="55706"/>
            <a:ext cx="11634836" cy="25752"/>
          </a:xfrm>
          <a:prstGeom prst="line">
            <a:avLst/>
          </a:prstGeom>
          <a:ln w="28575" cmpd="thickThin">
            <a:solidFill>
              <a:schemeClr val="accent4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333497" y="173398"/>
            <a:ext cx="1" cy="1096114"/>
          </a:xfrm>
          <a:prstGeom prst="line">
            <a:avLst/>
          </a:prstGeom>
          <a:ln w="28575" cmpd="thickThin">
            <a:solidFill>
              <a:schemeClr val="accent1">
                <a:lumMod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347522" y="3068960"/>
            <a:ext cx="7895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БЛАГОДАРЮ  ЗА ВНИМАНИЕ!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1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альтернативный процесс 24"/>
          <p:cNvSpPr/>
          <p:nvPr/>
        </p:nvSpPr>
        <p:spPr bwMode="auto">
          <a:xfrm>
            <a:off x="80109" y="89616"/>
            <a:ext cx="1172585" cy="1179896"/>
          </a:xfrm>
          <a:prstGeom prst="flowChartAlternateProcess">
            <a:avLst/>
          </a:prstGeom>
          <a:gradFill>
            <a:gsLst>
              <a:gs pos="4016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1882775" lvl="1" indent="-87313">
              <a:spcBef>
                <a:spcPts val="600"/>
              </a:spcBef>
              <a:defRPr/>
            </a:pPr>
            <a:endParaRPr lang="ru-RU" sz="1400" b="1" dirty="0">
              <a:solidFill>
                <a:schemeClr val="tx2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58EDE2-9C12-4E95-AE15-1944DE2521FC}"/>
              </a:ext>
            </a:extLst>
          </p:cNvPr>
          <p:cNvSpPr txBox="1">
            <a:spLocks/>
          </p:cNvSpPr>
          <p:nvPr/>
        </p:nvSpPr>
        <p:spPr>
          <a:xfrm>
            <a:off x="1522411" y="285729"/>
            <a:ext cx="10260632" cy="9286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7" name="Picture 2" descr="логотип 60 Назарово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1" y="130843"/>
            <a:ext cx="1108670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H="1">
            <a:off x="1333497" y="155894"/>
            <a:ext cx="10449546" cy="27315"/>
          </a:xfrm>
          <a:prstGeom prst="line">
            <a:avLst/>
          </a:prstGeom>
          <a:ln w="28575" cmpd="thickThin">
            <a:solidFill>
              <a:schemeClr val="accent1">
                <a:lumMod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77788" y="55706"/>
            <a:ext cx="11634836" cy="25752"/>
          </a:xfrm>
          <a:prstGeom prst="line">
            <a:avLst/>
          </a:prstGeom>
          <a:ln w="28575" cmpd="thickThin">
            <a:solidFill>
              <a:schemeClr val="accent4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333497" y="173398"/>
            <a:ext cx="1" cy="1096114"/>
          </a:xfrm>
          <a:prstGeom prst="line">
            <a:avLst/>
          </a:prstGeom>
          <a:ln w="28575" cmpd="thickThin">
            <a:solidFill>
              <a:schemeClr val="accent1">
                <a:lumMod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956568" y="251973"/>
            <a:ext cx="9987505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  <a:defRPr/>
            </a:pP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5237156" y="1142984"/>
            <a:ext cx="6692058" cy="24190"/>
          </a:xfrm>
          <a:prstGeom prst="line">
            <a:avLst/>
          </a:prstGeom>
          <a:ln w="28575" cmpd="thickThin">
            <a:solidFill>
              <a:schemeClr val="accent1">
                <a:lumMod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4951404" y="1214422"/>
            <a:ext cx="6717519" cy="11349"/>
          </a:xfrm>
          <a:prstGeom prst="line">
            <a:avLst/>
          </a:prstGeom>
          <a:ln w="28575" cmpd="thickThin">
            <a:solidFill>
              <a:schemeClr val="accent4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379372" y="1571612"/>
            <a:ext cx="11430080" cy="483209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 algn="ctr">
              <a:buClrTx/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Указы Президента Российской Федерации</a:t>
            </a:r>
          </a:p>
          <a:p>
            <a:pPr lvl="0" algn="ctr">
              <a:buClrTx/>
            </a:pP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Прогноз СЭР на 2022 - 20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годы</a:t>
            </a:r>
          </a:p>
          <a:p>
            <a:pPr lvl="0" algn="ctr">
              <a:buClrTx/>
            </a:pP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</a:p>
          <a:p>
            <a:pPr lvl="0" algn="ctr">
              <a:buClrTx/>
            </a:pP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Положение «О бюджетном процессе в городе Назарово»</a:t>
            </a:r>
          </a:p>
          <a:p>
            <a:pPr lvl="0" algn="ctr">
              <a:buClrTx/>
            </a:pP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  <a:buFont typeface="Wingdings 2" pitchFamily="18" charset="2"/>
              <a:buChar char="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 края «О межбюджетных отношениях»</a:t>
            </a:r>
          </a:p>
          <a:p>
            <a:pPr lvl="0" algn="ctr">
              <a:buClrTx/>
            </a:pP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Tx/>
              <a:buFont typeface="Wingdings 2" pitchFamily="18" charset="2"/>
              <a:buChar char="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г.Назарово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593818" y="285728"/>
            <a:ext cx="1042994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 составления бюджета городского округа города Назарово на 2022 год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плановый период 2023-20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гг.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882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https://kfhaccounting.co.uk/wp-content/uploads/2017/11/Depositphotos_62068147_m-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260" y="5608964"/>
            <a:ext cx="1552660" cy="12490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5255" y="1285861"/>
            <a:ext cx="9787007" cy="100013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достигнутого уровня и обеспечение функционирования муниципального образования город Назарово в параметрах утвержденного бюджета.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2022447" y="2428868"/>
            <a:ext cx="10166378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 defTabSz="88900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Реализация национальных проектов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defTabSz="889000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2040570" y="3429000"/>
            <a:ext cx="1014825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defTabSz="88900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сбалансированности и повышение устойчивости бюджета; гарантированное исполнение всех социальных </a:t>
            </a:r>
          </a:p>
          <a:p>
            <a:pPr defTabSz="88900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обязательств;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2025406" y="4945590"/>
            <a:ext cx="1016341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Расширение налогового потенциала за счет вовлечения в </a:t>
            </a:r>
          </a:p>
          <a:p>
            <a:pPr lvl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налоговый оборот ранее неучтенных объектов;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2049661" y="5987371"/>
            <a:ext cx="1013916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defTabSz="88900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работы с муниципальным имуществом, </a:t>
            </a:r>
          </a:p>
          <a:p>
            <a:pPr defTabSz="88900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направленной на увеличение доходов бюджета.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6500" y="1286871"/>
            <a:ext cx="634835" cy="908050"/>
          </a:xfrm>
          <a:prstGeom prst="rect">
            <a:avLst/>
          </a:prstGeom>
          <a:solidFill>
            <a:srgbClr val="C00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Century Gothic" pitchFamily="34" charset="0"/>
                <a:ea typeface="Gulim" pitchFamily="34" charset="-127"/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225357" y="2373787"/>
            <a:ext cx="9784918" cy="0"/>
          </a:xfrm>
          <a:prstGeom prst="line">
            <a:avLst/>
          </a:prstGeom>
          <a:ln w="28575">
            <a:solidFill>
              <a:srgbClr val="C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" y="1091825"/>
            <a:ext cx="12188822" cy="27293"/>
          </a:xfrm>
          <a:prstGeom prst="line">
            <a:avLst/>
          </a:prstGeom>
          <a:ln w="28575">
            <a:solidFill>
              <a:srgbClr val="C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1665256" y="214291"/>
            <a:ext cx="1035851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 бюджетного планирования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2022-2024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годы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-1700365" y="4848369"/>
            <a:ext cx="4019268" cy="1"/>
          </a:xfrm>
          <a:prstGeom prst="line">
            <a:avLst/>
          </a:prstGeom>
          <a:ln w="19050">
            <a:solidFill>
              <a:schemeClr val="accent1"/>
            </a:solidFill>
            <a:prstDash val="lg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-1864116" y="4757388"/>
            <a:ext cx="4183039" cy="18187"/>
          </a:xfrm>
          <a:prstGeom prst="line">
            <a:avLst/>
          </a:prstGeom>
          <a:ln w="19050">
            <a:solidFill>
              <a:schemeClr val="accent1"/>
            </a:solidFill>
            <a:prstDash val="lg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2"/>
          <p:cNvGrpSpPr/>
          <p:nvPr/>
        </p:nvGrpSpPr>
        <p:grpSpPr>
          <a:xfrm>
            <a:off x="1522380" y="2928934"/>
            <a:ext cx="362200" cy="108527"/>
            <a:chOff x="1582066" y="3627544"/>
            <a:chExt cx="630936" cy="252000"/>
          </a:xfrm>
          <a:solidFill>
            <a:schemeClr val="bg1"/>
          </a:solidFill>
        </p:grpSpPr>
        <p:sp>
          <p:nvSpPr>
            <p:cNvPr id="36" name="Прямоугольник 35"/>
            <p:cNvSpPr/>
            <p:nvPr/>
          </p:nvSpPr>
          <p:spPr>
            <a:xfrm rot="2707625">
              <a:off x="1522798" y="3686812"/>
              <a:ext cx="252000" cy="13346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  <p:sp>
          <p:nvSpPr>
            <p:cNvPr id="37" name="Прямоугольник 36"/>
            <p:cNvSpPr/>
            <p:nvPr/>
          </p:nvSpPr>
          <p:spPr>
            <a:xfrm rot="18907625">
              <a:off x="1637002" y="3649626"/>
              <a:ext cx="576000" cy="13346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</p:grpSp>
      <p:grpSp>
        <p:nvGrpSpPr>
          <p:cNvPr id="9" name="Группа 22"/>
          <p:cNvGrpSpPr/>
          <p:nvPr/>
        </p:nvGrpSpPr>
        <p:grpSpPr>
          <a:xfrm>
            <a:off x="1522380" y="3857628"/>
            <a:ext cx="362200" cy="108527"/>
            <a:chOff x="1582066" y="3627544"/>
            <a:chExt cx="630936" cy="252000"/>
          </a:xfrm>
          <a:solidFill>
            <a:schemeClr val="bg1"/>
          </a:solidFill>
        </p:grpSpPr>
        <p:sp>
          <p:nvSpPr>
            <p:cNvPr id="39" name="Прямоугольник 38"/>
            <p:cNvSpPr/>
            <p:nvPr/>
          </p:nvSpPr>
          <p:spPr>
            <a:xfrm rot="2707625">
              <a:off x="1522798" y="3686812"/>
              <a:ext cx="252000" cy="13346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  <p:sp>
          <p:nvSpPr>
            <p:cNvPr id="40" name="Прямоугольник 39"/>
            <p:cNvSpPr/>
            <p:nvPr/>
          </p:nvSpPr>
          <p:spPr>
            <a:xfrm rot="18907625">
              <a:off x="1637002" y="3649626"/>
              <a:ext cx="576000" cy="13346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</p:grpSp>
      <p:grpSp>
        <p:nvGrpSpPr>
          <p:cNvPr id="11" name="Группа 22"/>
          <p:cNvGrpSpPr/>
          <p:nvPr/>
        </p:nvGrpSpPr>
        <p:grpSpPr>
          <a:xfrm>
            <a:off x="1522380" y="5143512"/>
            <a:ext cx="362200" cy="108527"/>
            <a:chOff x="1582066" y="3627544"/>
            <a:chExt cx="630936" cy="252000"/>
          </a:xfrm>
          <a:solidFill>
            <a:schemeClr val="bg1"/>
          </a:solidFill>
        </p:grpSpPr>
        <p:sp>
          <p:nvSpPr>
            <p:cNvPr id="42" name="Прямоугольник 41"/>
            <p:cNvSpPr/>
            <p:nvPr/>
          </p:nvSpPr>
          <p:spPr>
            <a:xfrm rot="2707625">
              <a:off x="1522798" y="3686812"/>
              <a:ext cx="252000" cy="13346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  <p:sp>
          <p:nvSpPr>
            <p:cNvPr id="43" name="Прямоугольник 42"/>
            <p:cNvSpPr/>
            <p:nvPr/>
          </p:nvSpPr>
          <p:spPr>
            <a:xfrm rot="18907625">
              <a:off x="1637002" y="3649626"/>
              <a:ext cx="576000" cy="13346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</p:grpSp>
      <p:grpSp>
        <p:nvGrpSpPr>
          <p:cNvPr id="12" name="Группа 22"/>
          <p:cNvGrpSpPr/>
          <p:nvPr/>
        </p:nvGrpSpPr>
        <p:grpSpPr>
          <a:xfrm>
            <a:off x="1522380" y="6072206"/>
            <a:ext cx="362200" cy="108527"/>
            <a:chOff x="1582066" y="3627544"/>
            <a:chExt cx="630936" cy="252000"/>
          </a:xfrm>
          <a:solidFill>
            <a:schemeClr val="bg1"/>
          </a:solidFill>
        </p:grpSpPr>
        <p:sp>
          <p:nvSpPr>
            <p:cNvPr id="48" name="Прямоугольник 47"/>
            <p:cNvSpPr/>
            <p:nvPr/>
          </p:nvSpPr>
          <p:spPr>
            <a:xfrm rot="2707625">
              <a:off x="1522798" y="3686812"/>
              <a:ext cx="252000" cy="13346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  <p:sp>
          <p:nvSpPr>
            <p:cNvPr id="49" name="Прямоугольник 48"/>
            <p:cNvSpPr/>
            <p:nvPr/>
          </p:nvSpPr>
          <p:spPr>
            <a:xfrm rot="18907625">
              <a:off x="1637002" y="3649626"/>
              <a:ext cx="576000" cy="133463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</p:grpSp>
      <p:sp>
        <p:nvSpPr>
          <p:cNvPr id="50" name="TextBox 12"/>
          <p:cNvSpPr txBox="1">
            <a:spLocks noChangeArrowheads="1"/>
          </p:cNvSpPr>
          <p:nvPr/>
        </p:nvSpPr>
        <p:spPr bwMode="auto">
          <a:xfrm rot="16200000">
            <a:off x="-478739" y="3737184"/>
            <a:ext cx="319357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defTabSz="889000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Заголовок 1"/>
          <p:cNvSpPr txBox="1">
            <a:spLocks/>
          </p:cNvSpPr>
          <p:nvPr/>
        </p:nvSpPr>
        <p:spPr bwMode="auto">
          <a:xfrm>
            <a:off x="11389503" y="1"/>
            <a:ext cx="581015" cy="48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1277062" y="2428868"/>
            <a:ext cx="911763" cy="684000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Овал 53"/>
          <p:cNvSpPr/>
          <p:nvPr/>
        </p:nvSpPr>
        <p:spPr>
          <a:xfrm>
            <a:off x="11260320" y="4891358"/>
            <a:ext cx="928506" cy="732884"/>
          </a:xfrm>
          <a:prstGeom prst="ellipse">
            <a:avLst/>
          </a:prstGeom>
          <a:blipFill rotWithShape="0">
            <a:blip r:embed="rId4"/>
            <a:stretch>
              <a:fillRect/>
            </a:stretch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Овал 54"/>
          <p:cNvSpPr/>
          <p:nvPr/>
        </p:nvSpPr>
        <p:spPr>
          <a:xfrm>
            <a:off x="11303529" y="3429000"/>
            <a:ext cx="885296" cy="664145"/>
          </a:xfrm>
          <a:prstGeom prst="ellipse">
            <a:avLst/>
          </a:prstGeom>
          <a:blipFill rotWithShape="0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6" name="Picture 3" descr="C:\Users\51201\Desktop\kisspng-computer-icons-batch-5accd82a53e830_2876319815233741223437.jpg"/>
          <p:cNvPicPr>
            <a:picLocks noChangeAspect="1" noChangeArrowheads="1"/>
          </p:cNvPicPr>
          <p:nvPr/>
        </p:nvPicPr>
        <p:blipFill>
          <a:blip r:embed="rId6" cstate="print">
            <a:lum contrast="38000"/>
          </a:blip>
          <a:srcRect/>
          <a:stretch>
            <a:fillRect/>
          </a:stretch>
        </p:blipFill>
        <p:spPr bwMode="auto">
          <a:xfrm>
            <a:off x="11270757" y="5944082"/>
            <a:ext cx="918068" cy="716025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34" name="Picture 2" descr="логотип 60 Назарово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628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1736694" y="142852"/>
            <a:ext cx="1014419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бюджета 2022-2024 годы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9591583"/>
              </p:ext>
            </p:extLst>
          </p:nvPr>
        </p:nvGraphicFramePr>
        <p:xfrm>
          <a:off x="236496" y="1187450"/>
          <a:ext cx="11952330" cy="545635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9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79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Доходы, млн. руб., в т.ч.: 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1 542,2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1 400,9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1369,6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6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3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неналоговые 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451,6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491,3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61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1090,6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928,7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878,3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7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Расходы, млн. руб. 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2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538,3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1 434,1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1 402,9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97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-33,2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-33,3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7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0" y="1126414"/>
            <a:ext cx="12188825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11389503" y="1"/>
            <a:ext cx="581015" cy="48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Picture 2" descr="логотип 60 Назарово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9504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1126414"/>
            <a:ext cx="12188825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1217613" y="285729"/>
            <a:ext cx="9753600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Изменения в законодательство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type="subTitle" idx="1"/>
          </p:nvPr>
        </p:nvSpPr>
        <p:spPr>
          <a:xfrm>
            <a:off x="593686" y="1428736"/>
            <a:ext cx="11001452" cy="4743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увеличение  с 2022 года размеров пониженных ставок по УСН для налогоплательщиков, которые в 2020 году применяли исключительно ЕНВД;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прекращение с 2022 года действия минимальных ставок по УСН, установленных для отдельных категорий налогоплательщиков;</a:t>
            </a:r>
          </a:p>
          <a:p>
            <a:pPr lvl="0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прекращение с 2022 года применения коэффициента К2 к размерам потенциально возможного дохода по отдельным видам деятельности по патентной системе налогообложения;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увеличение норматива распределения в местные бюджеты по акцизам на нефтепродукты с 10 до 20%.</a:t>
            </a:r>
            <a:endParaRPr lang="ru-RU" dirty="0"/>
          </a:p>
        </p:txBody>
      </p:sp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11389503" y="1"/>
            <a:ext cx="581015" cy="48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Picture 2" descr="логотип 60 Назарово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9504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s://img3.stockfresh.com/files/c/cherezoff/m/81/3532041_stock-photo-3d-white-man-next-to-stack-of-office-fold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070" y="3091220"/>
            <a:ext cx="1764652" cy="1050877"/>
          </a:xfrm>
          <a:prstGeom prst="rect">
            <a:avLst/>
          </a:prstGeom>
          <a:noFill/>
        </p:spPr>
      </p:pic>
      <p:graphicFrame>
        <p:nvGraphicFramePr>
          <p:cNvPr id="87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022237"/>
              </p:ext>
            </p:extLst>
          </p:nvPr>
        </p:nvGraphicFramePr>
        <p:xfrm>
          <a:off x="1" y="1016760"/>
          <a:ext cx="5202990" cy="584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951008" y="142852"/>
            <a:ext cx="10237816" cy="87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Динамика и структура налоговых и неналоговых доходов 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бюджета.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8012" y="5569426"/>
            <a:ext cx="1186396" cy="2108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1" dirty="0" smtClean="0">
                <a:solidFill>
                  <a:srgbClr val="00B050"/>
                </a:solidFill>
              </a:rPr>
              <a:t>+18,8%</a:t>
            </a:r>
          </a:p>
          <a:p>
            <a:pPr algn="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97187" y="4570213"/>
            <a:ext cx="959001" cy="302038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dirty="0" smtClean="0">
                <a:solidFill>
                  <a:srgbClr val="FF0000"/>
                </a:solidFill>
              </a:rPr>
              <a:t>-82,6%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843985" y="3607593"/>
            <a:ext cx="5000660" cy="7144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103111" y="3419907"/>
            <a:ext cx="4643471" cy="89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92496" y="4351810"/>
            <a:ext cx="1455935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anchor="ctr" anchorCtr="0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00B050"/>
                </a:solidFill>
              </a:rPr>
              <a:t>+12,8%</a:t>
            </a:r>
            <a:endParaRPr lang="ru-RU" sz="1000" b="1" dirty="0">
              <a:solidFill>
                <a:srgbClr val="00B050"/>
              </a:solidFill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976289"/>
            <a:ext cx="12188825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07934" y="6673755"/>
            <a:ext cx="11644392" cy="41393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687568"/>
              </p:ext>
            </p:extLst>
          </p:nvPr>
        </p:nvGraphicFramePr>
        <p:xfrm>
          <a:off x="5482972" y="1064526"/>
          <a:ext cx="6540794" cy="5189307"/>
        </p:xfrm>
        <a:graphic>
          <a:graphicData uri="http://schemas.openxmlformats.org/drawingml/2006/table">
            <a:tbl>
              <a:tblPr firstRow="1" lastRow="1" bandRow="1" bandCol="1">
                <a:tableStyleId>{8A107856-5554-42FB-B03E-39F5DBC370BA}</a:tableStyleId>
              </a:tblPr>
              <a:tblGrid>
                <a:gridCol w="300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2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доходов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2024</a:t>
                      </a:r>
                      <a:endParaRPr lang="ru-RU" sz="1800" b="1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 на прибыль 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48240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48400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48680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3951,4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4045,1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4155,2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247409,36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261382,2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273456,18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63664,57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69425,76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75773,15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всего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41100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41500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41900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12290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12470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12720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имущества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26758,79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26724,93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26182,14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2640,18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2745,79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2855,62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 от продажи 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активов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2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оказан.пл.услуг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3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Итого собственных доходов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451604,3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472243,8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491272,3</a:t>
                      </a:r>
                      <a:endParaRPr lang="ru-RU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7" marR="10157" marT="762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2" name="Picture 2" descr="логотип 60 Назарово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9504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1285860"/>
            <a:ext cx="12188825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Заголовок 1"/>
          <p:cNvSpPr txBox="1"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Безвозмездные поступления из других бюджетов бюджетной системы в 2022-2024 гг.(млн. руб.)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70487216"/>
              </p:ext>
            </p:extLst>
          </p:nvPr>
        </p:nvGraphicFramePr>
        <p:xfrm>
          <a:off x="307935" y="1357301"/>
          <a:ext cx="11572955" cy="551609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00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495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межбюджетного трансферта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01.10.2021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571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1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244,8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263,4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226,2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226,2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91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598,9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615,8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619,2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614,2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1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305,2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203,7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237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Назаровский район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817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91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1194,3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1084,6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928,7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878,2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11389503" y="1"/>
            <a:ext cx="581015" cy="48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22512" y="214291"/>
            <a:ext cx="92155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других бюджетов бюджетной системы в 2022-2024 гг.(млн. руб.)</a:t>
            </a:r>
            <a:endParaRPr lang="ru-RU" sz="2800" dirty="0"/>
          </a:p>
        </p:txBody>
      </p:sp>
      <p:pic>
        <p:nvPicPr>
          <p:cNvPr id="14" name="Picture 2" descr="логотип 60 Назарово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390" cy="114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1736694" y="142852"/>
            <a:ext cx="1014419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бюджета 2022-2024 годы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36496" y="1187450"/>
          <a:ext cx="11952330" cy="545635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9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79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Доходы, млн. руб., в т.ч.: 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1 542,2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1 400,9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1369,6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6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3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неналоговые 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451,6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491,3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61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1090,6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928,7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878,3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7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Расходы, млн. руб. 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2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538,3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1 434,1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1 402,9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97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-33,2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-33,3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7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697" marR="12697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0" y="1126414"/>
            <a:ext cx="12188825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11389503" y="1"/>
            <a:ext cx="581015" cy="48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Picture 2" descr="логотип 60 Назарово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9504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378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12"/>
          <p:cNvSpPr txBox="1">
            <a:spLocks noChangeArrowheads="1"/>
          </p:cNvSpPr>
          <p:nvPr/>
        </p:nvSpPr>
        <p:spPr bwMode="auto">
          <a:xfrm>
            <a:off x="377276" y="3643314"/>
            <a:ext cx="11434276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379636" y="214290"/>
            <a:ext cx="9809189" cy="95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Сценарные условия при формировании 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бюджета 2022 года.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1112766"/>
            <a:ext cx="12188825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75584" y="1284515"/>
            <a:ext cx="2111685" cy="75111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defRPr sz="16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r>
              <a:rPr lang="ru-RU" sz="3600" b="1" dirty="0" smtClean="0">
                <a:ln>
                  <a:solidFill>
                    <a:srgbClr val="35873B"/>
                  </a:solidFill>
                </a:ln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4%</a:t>
            </a:r>
            <a:endParaRPr lang="ru-RU" sz="3600" b="1" dirty="0">
              <a:ln>
                <a:solidFill>
                  <a:srgbClr val="35873B"/>
                </a:solidFill>
              </a:ln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7391" y="2198915"/>
            <a:ext cx="2111685" cy="6640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defRPr sz="16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r>
              <a:rPr lang="ru-RU" sz="3600" b="1" dirty="0" smtClean="0">
                <a:ln>
                  <a:solidFill>
                    <a:srgbClr val="35873B"/>
                  </a:solidFill>
                </a:ln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3,9%</a:t>
            </a:r>
            <a:endParaRPr lang="ru-RU" sz="3600" b="1" dirty="0">
              <a:ln>
                <a:solidFill>
                  <a:srgbClr val="35873B"/>
                </a:solidFill>
              </a:ln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3" name="TextBox 12"/>
          <p:cNvSpPr txBox="1">
            <a:spLocks noChangeArrowheads="1"/>
          </p:cNvSpPr>
          <p:nvPr/>
        </p:nvSpPr>
        <p:spPr bwMode="auto">
          <a:xfrm>
            <a:off x="2747036" y="1447800"/>
            <a:ext cx="9077943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коммунальные услуги для муниципальных учреждений</a:t>
            </a: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66874" y="3000372"/>
            <a:ext cx="1147629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-сохранение объемов расходов на осуществление прочих расходов на уровне 2021 года.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2736826" y="2285992"/>
            <a:ext cx="911433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питание</a:t>
            </a: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5699" y="3786190"/>
            <a:ext cx="116519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увеличение фондов оплаты труда с учетом решений об обеспечении целевых показателей соотношения средней заработной платы работников, обозначенных указами Президента Российской Федерации, принятых в 2021 году;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увеличение минимального уровня заработной платы работников бюджетной сферы с 1 января 2021 года;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увеличение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фондов  оплаты    труда   муниципальных    служащих на 10 процентов для выплаты премии за выполнение особо важных и сложных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заданий.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логотип 60 Назарово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9504" cy="103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стран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6308902_TF03460629" id="{9270D63B-1205-472D-8042-44C9AAAE4D2E}" vid="{DE19A4B8-D9CD-477A-BA91-BD077180F13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19882</TotalTime>
  <Words>932</Words>
  <Application>Microsoft Office PowerPoint</Application>
  <PresentationFormat>Произвольный</PresentationFormat>
  <Paragraphs>342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Century Gothic</vt:lpstr>
      <vt:lpstr>Gulim</vt:lpstr>
      <vt:lpstr>Times New Roman</vt:lpstr>
      <vt:lpstr>Trebuchet MS</vt:lpstr>
      <vt:lpstr>Wingdings</vt:lpstr>
      <vt:lpstr>Wingdings 2</vt:lpstr>
      <vt:lpstr>Презентация страны</vt:lpstr>
      <vt:lpstr>       ПРОЕКТ  бюджета городского округа города Назарово  на 2022 год и плановый период 2023-2024 гг.   </vt:lpstr>
      <vt:lpstr>Презентация PowerPoint</vt:lpstr>
      <vt:lpstr>Сохранение достигнутого уровня и обеспечение функционирования муниципального образования город Назарово в параметрах утвержденного бюджета.</vt:lpstr>
      <vt:lpstr>Параметры  бюджета 2022-2024 годы</vt:lpstr>
      <vt:lpstr>Изменения в законодательство</vt:lpstr>
      <vt:lpstr> 6 </vt:lpstr>
      <vt:lpstr>Безвозмездные поступления из других бюджетов бюджетной системы в 2022-2024 гг.(млн. руб.)</vt:lpstr>
      <vt:lpstr>Параметры  бюджета 2022-2024 годы</vt:lpstr>
      <vt:lpstr> 7 </vt:lpstr>
      <vt:lpstr>Презентация PowerPoint</vt:lpstr>
      <vt:lpstr>Параметры  бюджета 2022-2024 годы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главы города назарова об итогах 2020 года.</dc:title>
  <dc:creator>BossFin</dc:creator>
  <cp:lastModifiedBy>FinUPR-21-01</cp:lastModifiedBy>
  <cp:revision>184</cp:revision>
  <cp:lastPrinted>2021-03-03T02:53:20Z</cp:lastPrinted>
  <dcterms:created xsi:type="dcterms:W3CDTF">2021-02-17T02:33:37Z</dcterms:created>
  <dcterms:modified xsi:type="dcterms:W3CDTF">2021-12-15T03:06:29Z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