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00" r:id="rId1"/>
    <p:sldMasterId id="2147483802" r:id="rId2"/>
    <p:sldMasterId id="2147484024" r:id="rId3"/>
  </p:sldMasterIdLst>
  <p:notesMasterIdLst>
    <p:notesMasterId r:id="rId18"/>
  </p:notesMasterIdLst>
  <p:handoutMasterIdLst>
    <p:handoutMasterId r:id="rId19"/>
  </p:handoutMasterIdLst>
  <p:sldIdLst>
    <p:sldId id="541" r:id="rId4"/>
    <p:sldId id="549" r:id="rId5"/>
    <p:sldId id="561" r:id="rId6"/>
    <p:sldId id="583" r:id="rId7"/>
    <p:sldId id="569" r:id="rId8"/>
    <p:sldId id="564" r:id="rId9"/>
    <p:sldId id="580" r:id="rId10"/>
    <p:sldId id="562" r:id="rId11"/>
    <p:sldId id="585" r:id="rId12"/>
    <p:sldId id="586" r:id="rId13"/>
    <p:sldId id="571" r:id="rId14"/>
    <p:sldId id="598" r:id="rId15"/>
    <p:sldId id="599" r:id="rId16"/>
    <p:sldId id="597" r:id="rId17"/>
  </p:sldIdLst>
  <p:sldSz cx="9144000" cy="6858000" type="screen4x3"/>
  <p:notesSz cx="9928225" cy="679767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11" initials="1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CC3300"/>
    </p:penClr>
  </p:showPr>
  <p:clrMru>
    <a:srgbClr val="1C01BF"/>
    <a:srgbClr val="2603BD"/>
    <a:srgbClr val="FF3300"/>
    <a:srgbClr val="A80000"/>
    <a:srgbClr val="080808"/>
    <a:srgbClr val="000000"/>
    <a:srgbClr val="CC3300"/>
    <a:srgbClr val="C40000"/>
    <a:srgbClr val="FF505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1" autoAdjust="0"/>
    <p:restoredTop sz="98828" autoAdjust="0"/>
  </p:normalViewPr>
  <p:slideViewPr>
    <p:cSldViewPr snapToObjects="1">
      <p:cViewPr>
        <p:scale>
          <a:sx n="75" d="100"/>
          <a:sy n="75" d="100"/>
        </p:scale>
        <p:origin x="2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56"/>
    </p:cViewPr>
  </p:sorterViewPr>
  <p:notesViewPr>
    <p:cSldViewPr snapToObjects="1">
      <p:cViewPr varScale="1">
        <p:scale>
          <a:sx n="69" d="100"/>
          <a:sy n="69" d="100"/>
        </p:scale>
        <p:origin x="-798" y="-102"/>
      </p:cViewPr>
      <p:guideLst>
        <p:guide orient="horz" pos="2142"/>
        <p:guide pos="312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106.4</c:v>
                </c:pt>
                <c:pt idx="1">
                  <c:v>105.3</c:v>
                </c:pt>
                <c:pt idx="2">
                  <c:v>104.7</c:v>
                </c:pt>
                <c:pt idx="3">
                  <c:v>104.3</c:v>
                </c:pt>
              </c:numCache>
            </c:numRef>
          </c:val>
        </c:ser>
        <c:marker val="1"/>
        <c:axId val="121443456"/>
        <c:axId val="121444992"/>
      </c:lineChart>
      <c:catAx>
        <c:axId val="1214434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1444992"/>
        <c:crosses val="autoZero"/>
        <c:auto val="1"/>
        <c:lblAlgn val="ctr"/>
        <c:lblOffset val="100"/>
      </c:catAx>
      <c:valAx>
        <c:axId val="121444992"/>
        <c:scaling>
          <c:orientation val="minMax"/>
        </c:scaling>
        <c:axPos val="l"/>
        <c:majorGridlines/>
        <c:numFmt formatCode="General" sourceLinked="1"/>
        <c:tickLblPos val="nextTo"/>
        <c:crossAx val="1214434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plotArea>
      <c:layout>
        <c:manualLayout>
          <c:layoutTarget val="inner"/>
          <c:xMode val="edge"/>
          <c:yMode val="edge"/>
          <c:x val="0.12203630981351719"/>
          <c:y val="4.0839895013123413E-2"/>
          <c:w val="0.51111349650303062"/>
          <c:h val="0.771428779735862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отгруженных товаров промышленного производства, млн.руб.</c:v>
                </c:pt>
              </c:strCache>
            </c:strRef>
          </c:tx>
          <c:dLbls>
            <c:dLbl>
              <c:idx val="0"/>
              <c:layout>
                <c:manualLayout>
                  <c:x val="1.3888888888888928E-3"/>
                  <c:y val="8.4329894095005201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0.11168013001770946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0.11395931634460139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6.9444444444444076E-3"/>
                  <c:y val="0.12763443430595359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6.9444444444444536E-3"/>
                  <c:y val="0.14814711124798194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 i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Лист1!$A$2:$A$6</c:f>
              <c:strCache>
                <c:ptCount val="5"/>
                <c:pt idx="0">
                  <c:v>2015</c:v>
                </c:pt>
                <c:pt idx="1">
                  <c:v>Оценка 2016</c:v>
                </c:pt>
                <c:pt idx="2">
                  <c:v>Прогноз 2017</c:v>
                </c:pt>
                <c:pt idx="3">
                  <c:v>Прогноз 2018</c:v>
                </c:pt>
                <c:pt idx="4">
                  <c:v>Прогноз 2019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15453</c:v>
                </c:pt>
                <c:pt idx="1">
                  <c:v>18025</c:v>
                </c:pt>
                <c:pt idx="2">
                  <c:v>19015</c:v>
                </c:pt>
                <c:pt idx="3">
                  <c:v>19901</c:v>
                </c:pt>
                <c:pt idx="4">
                  <c:v>21239</c:v>
                </c:pt>
              </c:numCache>
            </c:numRef>
          </c:val>
        </c:ser>
        <c:axId val="122168064"/>
        <c:axId val="122166272"/>
      </c:barChart>
      <c:lineChart>
        <c:grouping val="stacked"/>
        <c:ser>
          <c:idx val="1"/>
          <c:order val="1"/>
          <c:tx>
            <c:strRef>
              <c:f>Лист1!$C$1</c:f>
              <c:strCache>
                <c:ptCount val="1"/>
                <c:pt idx="0">
                  <c:v>Индекс промышленного производства,%</c:v>
                </c:pt>
              </c:strCache>
            </c:strRef>
          </c:tx>
          <c:spPr>
            <a:ln w="762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1944444444444442E-2"/>
                  <c:y val="-3.8746167557164597E-2"/>
                </c:manualLayout>
              </c:layout>
              <c:showVal val="1"/>
            </c:dLbl>
            <c:dLbl>
              <c:idx val="1"/>
              <c:layout>
                <c:manualLayout>
                  <c:x val="-1.6666666666666701E-2"/>
                  <c:y val="-4.7862912864732821E-2"/>
                </c:manualLayout>
              </c:layout>
              <c:showVal val="1"/>
            </c:dLbl>
            <c:dLbl>
              <c:idx val="2"/>
              <c:layout>
                <c:manualLayout>
                  <c:x val="-1.6666666666666621E-2"/>
                  <c:y val="-6.1538030826084812E-2"/>
                </c:manualLayout>
              </c:layout>
              <c:showVal val="1"/>
            </c:dLbl>
            <c:dLbl>
              <c:idx val="3"/>
              <c:layout>
                <c:manualLayout>
                  <c:x val="-3.3333333333333381E-2"/>
                  <c:y val="-5.2421285518516769E-2"/>
                </c:manualLayout>
              </c:layout>
              <c:showVal val="1"/>
            </c:dLbl>
            <c:dLbl>
              <c:idx val="4"/>
              <c:layout>
                <c:manualLayout>
                  <c:x val="-3.4722222222222224E-2"/>
                  <c:y val="-5.2421285518516769E-2"/>
                </c:manualLayout>
              </c:layout>
              <c:showVal val="1"/>
            </c:dLbl>
            <c:spPr>
              <a:ln w="57150"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2015</c:v>
                </c:pt>
                <c:pt idx="1">
                  <c:v>Оценка 2016</c:v>
                </c:pt>
                <c:pt idx="2">
                  <c:v>Прогноз 2017</c:v>
                </c:pt>
                <c:pt idx="3">
                  <c:v>Прогноз 2018</c:v>
                </c:pt>
                <c:pt idx="4">
                  <c:v>Прогноз 2019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97.6</c:v>
                </c:pt>
                <c:pt idx="1">
                  <c:v>110.5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marker val="1"/>
        <c:axId val="122163200"/>
        <c:axId val="122164736"/>
      </c:lineChart>
      <c:catAx>
        <c:axId val="122163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164736"/>
        <c:crosses val="autoZero"/>
        <c:auto val="1"/>
        <c:lblAlgn val="ctr"/>
        <c:lblOffset val="100"/>
      </c:catAx>
      <c:valAx>
        <c:axId val="122164736"/>
        <c:scaling>
          <c:orientation val="minMax"/>
        </c:scaling>
        <c:axPos val="l"/>
        <c:majorGridlines/>
        <c:numFmt formatCode="General" sourceLinked="1"/>
        <c:tickLblPos val="nextTo"/>
        <c:crossAx val="122163200"/>
        <c:crosses val="autoZero"/>
        <c:crossBetween val="between"/>
      </c:valAx>
      <c:valAx>
        <c:axId val="122166272"/>
        <c:scaling>
          <c:orientation val="minMax"/>
        </c:scaling>
        <c:axPos val="r"/>
        <c:numFmt formatCode="General" sourceLinked="1"/>
        <c:tickLblPos val="nextTo"/>
        <c:crossAx val="122168064"/>
        <c:crosses val="max"/>
        <c:crossBetween val="between"/>
      </c:valAx>
      <c:catAx>
        <c:axId val="122168064"/>
        <c:scaling>
          <c:orientation val="minMax"/>
        </c:scaling>
        <c:delete val="1"/>
        <c:axPos val="b"/>
        <c:tickLblPos val="nextTo"/>
        <c:crossAx val="12216627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3345494313210868"/>
          <c:y val="7.5904033122621506E-2"/>
          <c:w val="0.25667465004374451"/>
          <c:h val="0.63222949244021798"/>
        </c:manualLayout>
      </c:layout>
      <c:txPr>
        <a:bodyPr/>
        <a:lstStyle/>
        <a:p>
          <a:pPr>
            <a:defRPr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отчет</c:v>
                </c:pt>
              </c:strCache>
            </c:strRef>
          </c:tx>
          <c:dLbls>
            <c:dLbl>
              <c:idx val="0"/>
              <c:layout>
                <c:manualLayout>
                  <c:x val="-1.015901378119434E-2"/>
                  <c:y val="-5.2910261217347931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млн.руб.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 отчет</c:v>
                </c:pt>
              </c:strCache>
            </c:strRef>
          </c:tx>
          <c:dLbls>
            <c:dLbl>
              <c:idx val="0"/>
              <c:layout>
                <c:manualLayout>
                  <c:x val="4.0644322507950498E-2"/>
                  <c:y val="-3.439153439153438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млн.руб.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401.3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 оценка</c:v>
                </c:pt>
              </c:strCache>
            </c:strRef>
          </c:tx>
          <c:dLbls>
            <c:dLbl>
              <c:idx val="0"/>
              <c:layout>
                <c:manualLayout>
                  <c:x val="2.7096615039970233E-2"/>
                  <c:y val="-5.0264550264550255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млн.руб.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421.4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2017 прогноз</c:v>
                </c:pt>
              </c:strCache>
            </c:strRef>
          </c:tx>
          <c:dLbls>
            <c:dLbl>
              <c:idx val="0"/>
              <c:layout>
                <c:manualLayout>
                  <c:x val="4.7419042983725304E-2"/>
                  <c:y val="-4.2328042328042333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млн.руб.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500.9</c:v>
                </c:pt>
              </c:numCache>
            </c:numRef>
          </c:val>
        </c:ser>
        <c:shape val="box"/>
        <c:axId val="122518528"/>
        <c:axId val="122536704"/>
        <c:axId val="0"/>
      </c:bar3DChart>
      <c:catAx>
        <c:axId val="122518528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536704"/>
        <c:crosses val="autoZero"/>
        <c:auto val="1"/>
        <c:lblAlgn val="ctr"/>
        <c:lblOffset val="100"/>
      </c:catAx>
      <c:valAx>
        <c:axId val="122536704"/>
        <c:scaling>
          <c:orientation val="minMax"/>
        </c:scaling>
        <c:axPos val="l"/>
        <c:majorGridlines/>
        <c:numFmt formatCode="General" sourceLinked="1"/>
        <c:tickLblPos val="nextTo"/>
        <c:crossAx val="122518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15492009307646"/>
          <c:y val="0.20546973295004839"/>
          <c:w val="0.27768419929727423"/>
          <c:h val="0.47530392034329128"/>
        </c:manualLayout>
      </c:layout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view3D>
      <c:rotX val="30"/>
      <c:rotY val="50"/>
      <c:perspective val="30"/>
    </c:view3D>
    <c:plotArea>
      <c:layout>
        <c:manualLayout>
          <c:layoutTarget val="inner"/>
          <c:xMode val="edge"/>
          <c:yMode val="edge"/>
          <c:x val="0.17131386461131221"/>
          <c:y val="3.7732755186290802E-2"/>
          <c:w val="0.51117543256602016"/>
          <c:h val="0.67211248847651361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23710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25238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оценка 2016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27206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Прогноз 2017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29105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Прогноз 2018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30795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Прогноз 2019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Среднемячная заработная плата, руб.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32436</c:v>
                </c:pt>
              </c:numCache>
            </c:numRef>
          </c:val>
        </c:ser>
        <c:shape val="pyramid"/>
        <c:axId val="122910976"/>
        <c:axId val="122920960"/>
        <c:axId val="122545024"/>
      </c:bar3DChart>
      <c:catAx>
        <c:axId val="122910976"/>
        <c:scaling>
          <c:orientation val="minMax"/>
        </c:scaling>
        <c:delete val="1"/>
        <c:axPos val="b"/>
        <c:tickLblPos val="nextTo"/>
        <c:crossAx val="122920960"/>
        <c:crosses val="autoZero"/>
        <c:auto val="1"/>
        <c:lblAlgn val="ctr"/>
        <c:lblOffset val="100"/>
      </c:catAx>
      <c:valAx>
        <c:axId val="1229209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910976"/>
        <c:crosses val="autoZero"/>
        <c:crossBetween val="between"/>
      </c:valAx>
      <c:serAx>
        <c:axId val="122545024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2920960"/>
        <c:crosses val="autoZero"/>
      </c:serAx>
    </c:plotArea>
    <c:legend>
      <c:legendPos val="r"/>
      <c:layout>
        <c:manualLayout>
          <c:xMode val="edge"/>
          <c:yMode val="edge"/>
          <c:x val="0.73100489262144208"/>
          <c:y val="0.30446485793633837"/>
          <c:w val="0.26032774899148131"/>
          <c:h val="0.39107028412732442"/>
        </c:manualLayout>
      </c:layout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безработных, чел.</c:v>
                </c:pt>
              </c:strCache>
            </c:strRef>
          </c:tx>
          <c:dLbls>
            <c:dLbl>
              <c:idx val="0"/>
              <c:layout>
                <c:manualLayout>
                  <c:x val="-4.3336791935398578E-3"/>
                  <c:y val="0.30876976870632022"/>
                </c:manualLayout>
              </c:layout>
              <c:showVal val="1"/>
            </c:dLbl>
            <c:dLbl>
              <c:idx val="1"/>
              <c:layout>
                <c:manualLayout>
                  <c:x val="4.3336791935398578E-3"/>
                  <c:y val="0.32046559327852991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41169302494176024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г.</c:v>
                </c:pt>
                <c:pt idx="1">
                  <c:v>2015 г.</c:v>
                </c:pt>
                <c:pt idx="2">
                  <c:v>2016 г.  оценка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268</c:v>
                </c:pt>
                <c:pt idx="1">
                  <c:v>279</c:v>
                </c:pt>
                <c:pt idx="2">
                  <c:v>334</c:v>
                </c:pt>
              </c:numCache>
            </c:numRef>
          </c:val>
        </c:ser>
        <c:axId val="127660032"/>
        <c:axId val="127658240"/>
      </c:barChart>
      <c:lineChart>
        <c:grouping val="stacked"/>
        <c:ser>
          <c:idx val="1"/>
          <c:order val="1"/>
          <c:tx>
            <c:strRef>
              <c:f>Лист1!$C$1</c:f>
              <c:strCache>
                <c:ptCount val="1"/>
                <c:pt idx="0">
                  <c:v>уровень безработицы, %</c:v>
                </c:pt>
              </c:strCache>
            </c:strRef>
          </c:tx>
          <c:spPr>
            <a:ln w="25400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</c:marker>
          <c:dLbls>
            <c:dLbl>
              <c:idx val="0"/>
              <c:layout>
                <c:manualLayout>
                  <c:x val="3.8950042337002541E-2"/>
                  <c:y val="-1.8518518518518583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3.8950042337002541E-2"/>
                  <c:y val="-2.3809523809523812E-2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2.2015241320914841E-2"/>
                  <c:y val="-7.9365079365078892E-3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2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2014 г.</c:v>
                </c:pt>
                <c:pt idx="1">
                  <c:v>2015 г.</c:v>
                </c:pt>
                <c:pt idx="2">
                  <c:v>2016 г.  оценка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1.2</c:v>
                </c:pt>
              </c:numCache>
            </c:numRef>
          </c:val>
        </c:ser>
        <c:marker val="1"/>
        <c:axId val="127646720"/>
        <c:axId val="127656704"/>
      </c:lineChart>
      <c:catAx>
        <c:axId val="127646720"/>
        <c:scaling>
          <c:orientation val="minMax"/>
        </c:scaling>
        <c:axPos val="b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27656704"/>
        <c:crosses val="autoZero"/>
        <c:auto val="1"/>
        <c:lblAlgn val="ctr"/>
        <c:lblOffset val="100"/>
      </c:catAx>
      <c:valAx>
        <c:axId val="127656704"/>
        <c:scaling>
          <c:orientation val="minMax"/>
        </c:scaling>
        <c:axPos val="l"/>
        <c:majorGridlines/>
        <c:numFmt formatCode="General" sourceLinked="1"/>
        <c:tickLblPos val="nextTo"/>
        <c:crossAx val="127646720"/>
        <c:crosses val="autoZero"/>
        <c:crossBetween val="between"/>
      </c:valAx>
      <c:valAx>
        <c:axId val="127658240"/>
        <c:scaling>
          <c:orientation val="minMax"/>
        </c:scaling>
        <c:axPos val="r"/>
        <c:numFmt formatCode="General" sourceLinked="1"/>
        <c:tickLblPos val="nextTo"/>
        <c:crossAx val="127660032"/>
        <c:crosses val="max"/>
        <c:crossBetween val="between"/>
      </c:valAx>
      <c:catAx>
        <c:axId val="127660032"/>
        <c:scaling>
          <c:orientation val="minMax"/>
        </c:scaling>
        <c:delete val="1"/>
        <c:axPos val="b"/>
        <c:tickLblPos val="nextTo"/>
        <c:crossAx val="127658240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8160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6" y="0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8160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54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8160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6" y="6456254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2B0980-7376-4328-810E-9E7AAC63637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6" y="0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0" y="511175"/>
            <a:ext cx="3392488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9746"/>
            <a:ext cx="7943850" cy="305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54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6" y="6456254"/>
            <a:ext cx="4303713" cy="33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5ACCCC-AAD6-40AE-987C-BB5E26FA71E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643C3-CA71-407A-AF64-39CE5303D5ED}" type="slidenum">
              <a:rPr lang="ru-RU"/>
              <a:pPr/>
              <a:t>0</a:t>
            </a:fld>
            <a:endParaRPr lang="ru-RU"/>
          </a:p>
        </p:txBody>
      </p:sp>
      <p:sp>
        <p:nvSpPr>
          <p:cNvPr id="118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923F04-E076-40BB-B8D7-90DF331224EA}" type="slidenum">
              <a:rPr lang="ru-RU"/>
              <a:pPr/>
              <a:t>8</a:t>
            </a:fld>
            <a:endParaRPr lang="ru-RU"/>
          </a:p>
        </p:txBody>
      </p:sp>
      <p:sp>
        <p:nvSpPr>
          <p:cNvPr id="118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C03414-3240-48B5-8B43-DE1B2F2B8943}" type="slidenum">
              <a:rPr lang="ru-RU"/>
              <a:pPr/>
              <a:t>10</a:t>
            </a:fld>
            <a:endParaRPr lang="ru-RU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7075" y="511175"/>
            <a:ext cx="3397250" cy="2547938"/>
          </a:xfrm>
          <a:ln/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6" y="3229746"/>
            <a:ext cx="7280275" cy="3058225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Развитие бюджета Красноярского края характеризуется постоянным ростом объема доходов и расходов бюджета. </a:t>
            </a:r>
          </a:p>
          <a:p>
            <a:pPr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Размер дефицита не превышает 15% объемов доходов  края без учета финансовой помощи  из федерального бюджета (ст. 92 Бюджетного кодекса РФ).</a:t>
            </a:r>
          </a:p>
          <a:p>
            <a:pPr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В 2003 г. дефицит бюджета Красноярского края сложился в сумме -3 480,4 млрд.рублей. (10,7% от доходов без финансовой помощи)</a:t>
            </a:r>
          </a:p>
          <a:p>
            <a:pPr>
              <a:lnSpc>
                <a:spcPct val="105000"/>
              </a:lnSpc>
              <a:spcBef>
                <a:spcPct val="45000"/>
              </a:spcBef>
              <a:buFontTx/>
              <a:buChar char="•"/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Покрытие дефицита бюджета 2003 г. осуществляется за счет:</a:t>
            </a:r>
          </a:p>
          <a:p>
            <a:pPr lvl="1">
              <a:lnSpc>
                <a:spcPct val="90000"/>
              </a:lnSpc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 банковских кредитов,</a:t>
            </a:r>
          </a:p>
          <a:p>
            <a:pPr lvl="1">
              <a:lnSpc>
                <a:spcPct val="90000"/>
              </a:lnSpc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 выпуска облигаций,</a:t>
            </a:r>
          </a:p>
          <a:p>
            <a:pPr lvl="1">
              <a:lnSpc>
                <a:spcPct val="90000"/>
              </a:lnSpc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  <a:sym typeface="Monotype Sorts" pitchFamily="2" charset="2"/>
              </a:rPr>
              <a:t></a:t>
            </a: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 продажи государственного и </a:t>
            </a:r>
          </a:p>
          <a:p>
            <a:pPr lvl="1">
              <a:lnSpc>
                <a:spcPct val="90000"/>
              </a:lnSpc>
            </a:pPr>
            <a:r>
              <a:rPr lang="ru-RU" sz="800">
                <a:solidFill>
                  <a:srgbClr val="2B2B81"/>
                </a:solidFill>
                <a:latin typeface="PragmaticaCTT" pitchFamily="34" charset="0"/>
              </a:rPr>
              <a:t>     муниципального имущества.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880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8880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0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0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0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0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880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0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1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882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2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883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8883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8884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884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8884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 lIns="91432" tIns="45716" rIns="91432" bIns="45716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8884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1432"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88844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 defTabSz="912813">
              <a:defRPr sz="13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8884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2813">
              <a:defRPr sz="13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8884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51EEC93-16BB-4548-8A52-4E5BCB9271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277813"/>
            <a:ext cx="21590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2413" y="277813"/>
            <a:ext cx="6327775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EEEF91-3D28-415C-8242-6EB2F818191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74BA7B-18B2-4B7E-87C0-57D85CF820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144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014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14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14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14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0147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014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14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148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 lIns="91440" tIns="45720" rIns="91440" bIns="45720"/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0148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1440"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01484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014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014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16F11A0-F7DA-4714-8BA3-E4177E8F68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01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01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1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01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1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01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1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482" grpId="0"/>
      <p:bldP spid="70148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1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1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1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160463"/>
            <a:ext cx="4244975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60463"/>
            <a:ext cx="4244975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32588" y="277813"/>
            <a:ext cx="2160587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0825" y="277813"/>
            <a:ext cx="6329363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EEEF91-3D28-415C-8242-6EB2F818191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74BA7B-18B2-4B7E-87C0-57D85CF820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F11A0-F7DA-4714-8BA3-E4177E8F6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2413" y="1160463"/>
            <a:ext cx="4243387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60463"/>
            <a:ext cx="4243388" cy="4970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1C01B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77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8777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778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8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79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780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0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1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1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1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1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781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8781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8781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781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8781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252413" y="277813"/>
            <a:ext cx="863917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9984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8781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413" y="1160463"/>
            <a:ext cx="8639175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69976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4010" r:id="rId12"/>
    <p:sldLayoutId id="2147484011" r:id="rId13"/>
  </p:sldLayoutIdLst>
  <p:transition spd="med">
    <p:newsflash/>
  </p:transition>
  <p:txStyles>
    <p:titleStyle>
      <a:lvl1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þ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2575" algn="l" defTabSz="912813" rtl="0" fontAlgn="base">
        <a:spcBef>
          <a:spcPct val="200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ü"/>
        <a:defRPr sz="1600">
          <a:solidFill>
            <a:schemeClr val="tx1"/>
          </a:solidFill>
          <a:latin typeface="+mn-lt"/>
        </a:defRPr>
      </a:lvl2pPr>
      <a:lvl3pPr marL="1141413" indent="-228600" algn="l" defTabSz="912813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400">
          <a:solidFill>
            <a:schemeClr val="tx1"/>
          </a:solidFill>
          <a:latin typeface="+mn-lt"/>
        </a:defRPr>
      </a:lvl3pPr>
      <a:lvl4pPr marL="1600200" indent="-228600" algn="l" defTabSz="912813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</a:defRPr>
      </a:lvl4pPr>
      <a:lvl5pPr marL="20589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300">
          <a:solidFill>
            <a:schemeClr val="tx1"/>
          </a:solidFill>
          <a:latin typeface="+mn-lt"/>
        </a:defRPr>
      </a:lvl5pPr>
      <a:lvl6pPr marL="25161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300">
          <a:solidFill>
            <a:schemeClr val="tx1"/>
          </a:solidFill>
          <a:latin typeface="+mn-lt"/>
        </a:defRPr>
      </a:lvl6pPr>
      <a:lvl7pPr marL="29733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300">
          <a:solidFill>
            <a:schemeClr val="tx1"/>
          </a:solidFill>
          <a:latin typeface="+mn-lt"/>
        </a:defRPr>
      </a:lvl7pPr>
      <a:lvl8pPr marL="34305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300">
          <a:solidFill>
            <a:schemeClr val="tx1"/>
          </a:solidFill>
          <a:latin typeface="+mn-lt"/>
        </a:defRPr>
      </a:lvl8pPr>
      <a:lvl9pPr marL="3887788" indent="-230188" algn="l" defTabSz="912813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1C01B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041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0041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042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2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3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044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4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5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5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5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5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045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0045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0045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045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045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7813"/>
            <a:ext cx="86423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04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60463"/>
            <a:ext cx="8642350" cy="497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000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4008" r:id="rId12"/>
    <p:sldLayoutId id="2147484009" r:id="rId13"/>
  </p:sldLayoutIdLst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700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7004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04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70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70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70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0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0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00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0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0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0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0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0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0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0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0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00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0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0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00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58" grpId="0"/>
      <p:bldP spid="70045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0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0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0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0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0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0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0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0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0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7004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7004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þ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ü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1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01B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11/25/2016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foto/b/3/112/2786112/f_17438618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3789363"/>
            <a:ext cx="8424863" cy="2711471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Параметры и принципы</a:t>
            </a:r>
            <a:r>
              <a:rPr lang="en-US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формирования </a:t>
            </a:r>
            <a:r>
              <a:rPr lang="en-US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на 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плановый период 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годы</a:t>
            </a: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города Назарово</a:t>
            </a:r>
            <a:r>
              <a:rPr lang="en-US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год и плановый период 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годы </a:t>
            </a:r>
            <a:endParaRPr lang="ru-RU" sz="32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1459" name="Rectangle 3"/>
          <p:cNvSpPr>
            <a:spLocks noGrp="1" noChangeArrowheads="1"/>
          </p:cNvSpPr>
          <p:nvPr>
            <p:ph idx="1"/>
          </p:nvPr>
        </p:nvSpPr>
        <p:spPr>
          <a:xfrm>
            <a:off x="3276600" y="188913"/>
            <a:ext cx="2689225" cy="3600450"/>
          </a:xfrm>
        </p:spPr>
        <p:txBody>
          <a:bodyPr/>
          <a:lstStyle/>
          <a:p>
            <a:endParaRPr lang="ru-RU"/>
          </a:p>
        </p:txBody>
      </p:sp>
      <p:pic>
        <p:nvPicPr>
          <p:cNvPr id="926722" name="Picture 2" descr="Картинка 1 из 53695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0"/>
            <a:ext cx="8607455" cy="37893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7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926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9267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7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926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92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90844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налоговой политики на 2017 год и плановый период 2018-2019 гг.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357850"/>
          </a:xfrm>
        </p:spPr>
        <p:txBody>
          <a:bodyPr>
            <a:normAutofit/>
          </a:bodyPr>
          <a:lstStyle/>
          <a:p>
            <a:pPr lvl="0"/>
            <a:endParaRPr lang="ru-RU" b="1" dirty="0" smtClean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1500174"/>
            <a:ext cx="79296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осуществление мониторинга налоговых поступлений от крупных налогоплательщиков на территории города;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содействие дальнейшему развитию субъектов малого предпринимательства с целью повышения их участия в наполнении бюджетной системы, увеличения налоговых поступлений;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повышение эффективности управления муниципальной собственностью;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сокращение недоимки в бюджет города Назарово, в том числе по региональным и местным налогам, а также по неналоговым доходам бюджета;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продолжение работы по легализации заработной платы.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851"/>
            <a:ext cx="9144000" cy="501630"/>
          </a:xfrm>
          <a:noFill/>
          <a:ln>
            <a:noFill/>
          </a:ln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2800" b="1" dirty="0" smtClean="0">
                <a:ln/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9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параметры бюджета г.Назарово на 201</a:t>
            </a:r>
            <a:r>
              <a:rPr lang="en-US" sz="29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9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29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9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гг</a:t>
            </a:r>
            <a:r>
              <a:rPr lang="ru-RU" sz="29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b="1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7106" name="Text Box 18"/>
          <p:cNvSpPr txBox="1">
            <a:spLocks noChangeArrowheads="1"/>
          </p:cNvSpPr>
          <p:nvPr/>
        </p:nvSpPr>
        <p:spPr bwMode="auto">
          <a:xfrm>
            <a:off x="3203575" y="981075"/>
            <a:ext cx="2214563" cy="3476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endParaRPr lang="ru-RU" sz="2400" b="1">
              <a:solidFill>
                <a:srgbClr val="FFFF00"/>
              </a:solidFill>
              <a:latin typeface="Rockwell Extra Bold" pitchFamily="18" charset="0"/>
            </a:endParaRPr>
          </a:p>
        </p:txBody>
      </p:sp>
      <p:sp>
        <p:nvSpPr>
          <p:cNvPr id="857110" name="Rectangle 22"/>
          <p:cNvSpPr>
            <a:spLocks noChangeArrowheads="1"/>
          </p:cNvSpPr>
          <p:nvPr/>
        </p:nvSpPr>
        <p:spPr bwMode="auto">
          <a:xfrm>
            <a:off x="684213" y="900113"/>
            <a:ext cx="61737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	</a:t>
            </a:r>
          </a:p>
        </p:txBody>
      </p:sp>
      <p:sp>
        <p:nvSpPr>
          <p:cNvPr id="857114" name="Text Box 26"/>
          <p:cNvSpPr txBox="1">
            <a:spLocks noChangeArrowheads="1"/>
          </p:cNvSpPr>
          <p:nvPr/>
        </p:nvSpPr>
        <p:spPr bwMode="auto">
          <a:xfrm>
            <a:off x="7164388" y="1484313"/>
            <a:ext cx="138271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57115" name="Text Box 27"/>
          <p:cNvSpPr txBox="1">
            <a:spLocks noChangeArrowheads="1"/>
          </p:cNvSpPr>
          <p:nvPr/>
        </p:nvSpPr>
        <p:spPr bwMode="auto">
          <a:xfrm>
            <a:off x="6286512" y="714358"/>
            <a:ext cx="22605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0" y="1328740"/>
          <a:ext cx="9001157" cy="548785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52669"/>
                <a:gridCol w="4835842"/>
                <a:gridCol w="1097702"/>
                <a:gridCol w="1097702"/>
                <a:gridCol w="1317242"/>
              </a:tblGrid>
              <a:tr h="671500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 том числе: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1012,6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911,9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923,3</a:t>
                      </a: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(налоговые, неналоговые)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335,2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346,6</a:t>
                      </a: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из краевого бюджета 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</a:p>
                  </a:txBody>
                  <a:tcPr horzOverflow="overflow"/>
                </a:tc>
              </a:tr>
              <a:tr h="449314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из краевого бюджета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579,7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491,2</a:t>
                      </a: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РАСХОДЫ, в том числе: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1018,9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941,3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953,6</a:t>
                      </a: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за счет средств краевого бюджета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579,7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491,2</a:t>
                      </a: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за счет собственных средств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439,2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(-)/ПРОФИЦИТ (+)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-29,4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-30,3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4463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ИСТОЧНИКИ, в том числе: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horzOverflow="overflow"/>
                </a:tc>
              </a:tr>
              <a:tr h="576217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spd="med" advClick="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71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14346" y="0"/>
            <a:ext cx="9358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на 2017 год, млн. руб.</a:t>
            </a:r>
            <a:endParaRPr lang="ru-RU" sz="28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Group 319"/>
          <p:cNvGraphicFramePr>
            <a:graphicFrameLocks/>
          </p:cNvGraphicFramePr>
          <p:nvPr/>
        </p:nvGraphicFramePr>
        <p:xfrm>
          <a:off x="0" y="642916"/>
          <a:ext cx="9001156" cy="62892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57620"/>
                <a:gridCol w="1785950"/>
                <a:gridCol w="1214446"/>
                <a:gridCol w="1000132"/>
                <a:gridCol w="1143008"/>
              </a:tblGrid>
              <a:tr h="896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дохода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2016 г.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2017 г.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,%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2016 году</a:t>
                      </a:r>
                    </a:p>
                  </a:txBody>
                  <a:tcPr horzOverflow="overflow"/>
                </a:tc>
              </a:tr>
              <a:tr h="388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126,5</a:t>
                      </a:r>
                    </a:p>
                  </a:txBody>
                  <a:tcPr horzOverflow="overflow"/>
                </a:tc>
              </a:tr>
              <a:tr h="35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165,0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horzOverflow="overflow"/>
                </a:tc>
              </a:tr>
              <a:tr h="35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84,3</a:t>
                      </a:r>
                    </a:p>
                  </a:txBody>
                  <a:tcPr horzOverflow="overflow"/>
                </a:tc>
              </a:tr>
              <a:tr h="388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107,5</a:t>
                      </a:r>
                    </a:p>
                  </a:txBody>
                  <a:tcPr horzOverflow="overflow"/>
                </a:tc>
              </a:tr>
              <a:tr h="3884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118,1</a:t>
                      </a:r>
                    </a:p>
                  </a:txBody>
                  <a:tcPr horzOverflow="overflow"/>
                </a:tc>
              </a:tr>
              <a:tr h="35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117,7</a:t>
                      </a:r>
                    </a:p>
                  </a:txBody>
                  <a:tcPr horzOverflow="overflow"/>
                </a:tc>
              </a:tr>
              <a:tr h="364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</a:t>
                      </a:r>
                      <a:r>
                        <a:rPr kumimoji="0" lang="ru-RU" sz="18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</a:t>
                      </a: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имущества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</a:p>
                  </a:txBody>
                  <a:tcPr horzOverflow="overflow"/>
                </a:tc>
              </a:tr>
              <a:tr h="679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за пользование природными ресурсами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/>
                </a:tc>
              </a:tr>
              <a:tr h="627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имущества и земли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/>
                </a:tc>
              </a:tr>
              <a:tr h="358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 доходы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311,5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</a:t>
                      </a:r>
                      <a:r>
                        <a:rPr kumimoji="0" lang="en-US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1" i="1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</a:p>
                  </a:txBody>
                  <a:tcPr horzOverflow="overflow"/>
                </a:tc>
              </a:tr>
              <a:tr h="36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1031,2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681,</a:t>
                      </a:r>
                      <a:r>
                        <a:rPr kumimoji="0" lang="en-US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1342,7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1012,6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75,4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1"/>
            <a:ext cx="89297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и динамика расходов бюджета по отраслям</a:t>
            </a:r>
            <a:endParaRPr lang="ru-RU" sz="2800" dirty="0">
              <a:solidFill>
                <a:srgbClr val="FFFF00"/>
              </a:solidFill>
            </a:endParaRPr>
          </a:p>
        </p:txBody>
      </p:sp>
      <p:graphicFrame>
        <p:nvGraphicFramePr>
          <p:cNvPr id="4" name="Group 829"/>
          <p:cNvGraphicFramePr>
            <a:graphicFrameLocks/>
          </p:cNvGraphicFramePr>
          <p:nvPr/>
        </p:nvGraphicFramePr>
        <p:xfrm>
          <a:off x="-1" y="928671"/>
          <a:ext cx="8929718" cy="61950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44612"/>
                <a:gridCol w="1427920"/>
                <a:gridCol w="1214775"/>
                <a:gridCol w="1342984"/>
                <a:gridCol w="1342984"/>
                <a:gridCol w="1256443"/>
              </a:tblGrid>
              <a:tr h="89306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бюджетной классификации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г.,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5623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5429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57394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12800" algn="l"/>
                        </a:tabLst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54392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54392</a:t>
                      </a:r>
                    </a:p>
                  </a:txBody>
                  <a:tcPr anchor="ctr" horzOverflow="overflow"/>
                </a:tc>
              </a:tr>
              <a:tr h="5623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2286</a:t>
                      </a:r>
                    </a:p>
                  </a:txBody>
                  <a:tcPr anchor="ctr" horzOverflow="overflow"/>
                </a:tc>
              </a:tr>
              <a:tr h="5623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69036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30768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29863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29863</a:t>
                      </a:r>
                    </a:p>
                  </a:txBody>
                  <a:tcPr anchor="ctr" horzOverflow="overflow"/>
                </a:tc>
              </a:tr>
              <a:tr h="3876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ЖКХ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383667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105771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2,8 раза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34087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34087</a:t>
                      </a:r>
                    </a:p>
                  </a:txBody>
                  <a:tcPr anchor="ctr" horzOverflow="overflow"/>
                </a:tc>
              </a:tr>
              <a:tr h="5623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94527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669443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673115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673115</a:t>
                      </a:r>
                    </a:p>
                  </a:txBody>
                  <a:tcPr anchor="ctr" horzOverflow="overflow"/>
                </a:tc>
              </a:tr>
              <a:tr h="3638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61397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61160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61928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61928</a:t>
                      </a:r>
                    </a:p>
                  </a:txBody>
                  <a:tcPr anchor="ctr" horzOverflow="overflow"/>
                </a:tc>
              </a:tr>
              <a:tr h="4459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Физкультура и спорт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137,2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</a:t>
                      </a:r>
                    </a:p>
                  </a:txBody>
                  <a:tcPr anchor="ctr" horzOverflow="overflow"/>
                </a:tc>
              </a:tr>
              <a:tr h="4070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75471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87496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71984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71984</a:t>
                      </a:r>
                    </a:p>
                  </a:txBody>
                  <a:tcPr anchor="ctr" horzOverflow="overflow"/>
                </a:tc>
              </a:tr>
              <a:tr h="3638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муниц.долга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3 раза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4878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354822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1018914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941284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953630</a:t>
                      </a:r>
                    </a:p>
                  </a:txBody>
                  <a:tcPr anchor="ctr" horzOverflow="overflow"/>
                </a:tc>
              </a:tr>
              <a:tr h="33076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6"/>
          <p:cNvSpPr txBox="1">
            <a:spLocks noGrp="1" noChangeArrowheads="1"/>
          </p:cNvSpPr>
          <p:nvPr/>
        </p:nvSpPr>
        <p:spPr bwMode="auto">
          <a:xfrm>
            <a:off x="6659563" y="638175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ru-RU" sz="1400" dirty="0">
              <a:latin typeface="Arial" charset="0"/>
              <a:cs typeface="+mn-cs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0"/>
            <a:ext cx="9036050" cy="785793"/>
          </a:xfrm>
        </p:spPr>
        <p:txBody>
          <a:bodyPr lIns="180000" tIns="0" rIns="0" bIns="0"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Расходы бюджета в рамках муниципальных программ</a:t>
            </a: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9" name="Text Box 87"/>
          <p:cNvSpPr txBox="1">
            <a:spLocks noChangeArrowheads="1"/>
          </p:cNvSpPr>
          <p:nvPr/>
        </p:nvSpPr>
        <p:spPr bwMode="auto">
          <a:xfrm>
            <a:off x="323850" y="6453188"/>
            <a:ext cx="6048375" cy="266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10800" rIns="0" bIns="10800">
            <a:spAutoFit/>
          </a:bodyPr>
          <a:lstStyle/>
          <a:p>
            <a:endParaRPr lang="ru-RU" sz="1600" b="1"/>
          </a:p>
        </p:txBody>
      </p:sp>
      <p:graphicFrame>
        <p:nvGraphicFramePr>
          <p:cNvPr id="38014" name="Group 126"/>
          <p:cNvGraphicFramePr>
            <a:graphicFrameLocks noGrp="1"/>
          </p:cNvGraphicFramePr>
          <p:nvPr/>
        </p:nvGraphicFramePr>
        <p:xfrm>
          <a:off x="107950" y="520565"/>
          <a:ext cx="9036050" cy="605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3522"/>
                <a:gridCol w="8572528"/>
              </a:tblGrid>
              <a:tr h="48348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города Назарово 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81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«Развитие образования г.Назарово»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937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МП«Реформирование и модернизация </a:t>
                      </a:r>
                      <a:r>
                        <a:rPr lang="ru-RU" sz="1600" b="1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 коммунального хозяйства и повышение энергетической эффективности»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841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«Система социальной защиты населения города </a:t>
                      </a:r>
                      <a:r>
                        <a:rPr lang="ru-RU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18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МП «Развитие культуры в городе Назарово»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509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МП«Развитие физической культуры и спорта в г. Назарово»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1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«Молодежь г. Назарово в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XXI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веке»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69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«Управление муниципальным имуществом и земельными ресурсами»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01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«Управление муниципальными финансами»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04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«Развитие транспортной системы города Назарово»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«Развитие малого и среднего предпринимательства на территории г. Назарово»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767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«Создание условий для обеспечения доступным и комфортным жильем граждан г. Назарово»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40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«Защита населения и территории г. Назарово от чрезвычайных ситуаций природного и техногенного характера»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002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МП «Содействие развитию гражданского общества в г. Назарово»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Основа составления бюджета города Назарово на 201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год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и плановый период 201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en-US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3200" b="1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571612"/>
            <a:ext cx="8929718" cy="5072098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Президента Российской Федерации</a:t>
            </a:r>
          </a:p>
          <a:p>
            <a:pPr lvl="0">
              <a:buClrTx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Прогноз СЭР на 201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- 201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годы</a:t>
            </a:r>
          </a:p>
          <a:p>
            <a:pPr lvl="0">
              <a:buClrTx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</a:t>
            </a:r>
          </a:p>
          <a:p>
            <a:pPr lvl="0">
              <a:buClrTx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Положение «О бюджетном процессе в городе Назарово»</a:t>
            </a:r>
          </a:p>
          <a:p>
            <a:pPr lvl="0">
              <a:buClrTx/>
              <a:buFont typeface="Wingdings 2" pitchFamily="18" charset="2"/>
              <a:buChar char="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Закон края «О межбюджетных отношениях»</a:t>
            </a:r>
          </a:p>
          <a:p>
            <a:pPr lvl="0">
              <a:buClrTx/>
              <a:buFont typeface="Wingdings 2" pitchFamily="18" charset="2"/>
              <a:buChar char="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Муниципальные программы г.Назарово</a:t>
            </a:r>
          </a:p>
          <a:p>
            <a:pPr lvl="0">
              <a:buClrTx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Отчет об исполнении бюджета за 2015 год и показатели ожидаемого исполнения городского бюджета в 2016 году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0114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435608" y="6072206"/>
            <a:ext cx="7498080" cy="2437388"/>
          </a:xfrm>
        </p:spPr>
        <p:txBody>
          <a:bodyPr/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912386" name="Picture 2" descr="\\192.168.2.21\!share\Маренкова\картинки\Назарово\PIC_03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6429388" cy="34758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1" descr="C:\Documents and Settings\Администратор\Рабочий стол\754b4588jp_6165706_99795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60324"/>
            <a:ext cx="2504300" cy="344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0" y="421481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ПРОГНОЗ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СОЦИАЛЬНО-ЭКОНОМИЧЕСКОГО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РАЗВИТИЯ НА 2017-2019 гг.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Сводный индекс потребительских цен</a:t>
            </a: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промышленного производства</a:t>
            </a:r>
            <a:endParaRPr lang="ru-RU" sz="3600" b="1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36"/>
          <a:ext cx="91440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9406" cy="1000108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/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объема инвестиций</a:t>
            </a:r>
            <a:endParaRPr lang="ru-RU" sz="3600" b="1" dirty="0">
              <a:ln/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3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447800"/>
          <a:ext cx="8791606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14380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Динамика среднемесячной заработной платы</a:t>
            </a:r>
            <a:endParaRPr lang="ru-RU" sz="3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90844" cy="100010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Уровень безработицы</a:t>
            </a:r>
            <a:endParaRPr lang="ru-RU" b="1" dirty="0">
              <a:ln/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79160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4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4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6" accel="100000" fill="hold">
                                          <p:stCondLst>
                                            <p:cond delay="3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4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6" accel="100000" fill="hold">
                                          <p:stCondLst>
                                            <p:cond delay="3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4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6" accel="100000" fill="hold">
                                          <p:stCondLst>
                                            <p:cond delay="3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53536"/>
            <a:ext cx="9144000" cy="103232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направления </a:t>
            </a:r>
            <a:r>
              <a:rPr lang="ru-RU" sz="32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бюджетной  политики в 2017 году и плановом периоде 2018-2019 гг.</a:t>
            </a:r>
            <a:endParaRPr lang="ru-RU" sz="3200" b="1" dirty="0"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85860"/>
            <a:ext cx="9144000" cy="5383228"/>
          </a:xfrm>
        </p:spPr>
        <p:txBody>
          <a:bodyPr>
            <a:noAutofit/>
          </a:bodyPr>
          <a:lstStyle/>
          <a:p>
            <a:pPr>
              <a:buClr>
                <a:srgbClr val="FFFF00"/>
              </a:buClr>
            </a:pPr>
            <a:r>
              <a:rPr lang="ru-RU" sz="2000" b="1" dirty="0" smtClean="0"/>
              <a:t>оптимизация структуры расходов бюджета города, через выявление резервов и перераспределение в пользу приоритетных направлений и проектов, прежде всего обеспечивающих решение поставленных задач и создающих условия для экономического роста;</a:t>
            </a:r>
          </a:p>
          <a:p>
            <a:pPr>
              <a:buClr>
                <a:srgbClr val="FFFF00"/>
              </a:buClr>
            </a:pPr>
            <a:r>
              <a:rPr lang="ru-RU" sz="2000" b="1" dirty="0" smtClean="0"/>
              <a:t>развитие программно-целевых методов управления с определением приоритетов и оценкой содержания муниципальных программ при имеющихся реальных возможностях бюджета города;</a:t>
            </a:r>
          </a:p>
          <a:p>
            <a:pPr>
              <a:buClr>
                <a:srgbClr val="FFFF00"/>
              </a:buClr>
            </a:pPr>
            <a:r>
              <a:rPr lang="ru-RU" sz="2000" b="1" dirty="0" smtClean="0"/>
              <a:t>повышение качества предоставляемых муниципальных услуг в социально значимых для населения сферах;</a:t>
            </a:r>
          </a:p>
          <a:p>
            <a:pPr>
              <a:buClr>
                <a:srgbClr val="FFFF00"/>
              </a:buClr>
            </a:pPr>
            <a:r>
              <a:rPr lang="ru-RU" sz="2000" b="1" dirty="0" smtClean="0"/>
              <a:t> увязка муниципальных заданий на оказание муниципальных услуг с целями муниципальных программ; </a:t>
            </a:r>
          </a:p>
          <a:p>
            <a:pPr>
              <a:buClr>
                <a:srgbClr val="FFFF00"/>
              </a:buClr>
              <a:buSzPct val="100000"/>
              <a:buFont typeface="Arial" pitchFamily="34" charset="0"/>
              <a:buChar char="•"/>
            </a:pPr>
            <a:r>
              <a:rPr lang="ru-RU" sz="2000" b="1" dirty="0" smtClean="0"/>
              <a:t> обеспечение выполнения ключевых и целевых показателей муниципальных программ, преемственность показателей достижения определенных целей, обозначенных в муниципальных программах, целям и задачам, обозначенным в государственных программах, для обеспечения их увязки. </a:t>
            </a:r>
          </a:p>
          <a:p>
            <a:pPr>
              <a:buClrTx/>
            </a:pP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4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43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4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4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4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4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3810" grpId="0" animBg="1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МБО">
  <a:themeElements>
    <a:clrScheme name="МБО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МБО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МБО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БО 10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FF990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8A00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11">
        <a:dk1>
          <a:srgbClr val="000080"/>
        </a:dk1>
        <a:lt1>
          <a:srgbClr val="FFFFFF"/>
        </a:lt1>
        <a:dk2>
          <a:srgbClr val="000099"/>
        </a:dk2>
        <a:lt2>
          <a:srgbClr val="FF9900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БО 12">
        <a:dk1>
          <a:srgbClr val="000080"/>
        </a:dk1>
        <a:lt1>
          <a:srgbClr val="FFFFFF"/>
        </a:lt1>
        <a:dk2>
          <a:srgbClr val="000099"/>
        </a:dk2>
        <a:lt2>
          <a:srgbClr val="FFFF99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МБО">
  <a:themeElements>
    <a:clrScheme name="">
      <a:dk1>
        <a:srgbClr val="000080"/>
      </a:dk1>
      <a:lt1>
        <a:srgbClr val="FFFF99"/>
      </a:lt1>
      <a:dk2>
        <a:srgbClr val="000099"/>
      </a:dk2>
      <a:lt2>
        <a:srgbClr val="81B4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82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1_МБО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МБО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МБО 10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FF990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8A00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11">
        <a:dk1>
          <a:srgbClr val="000080"/>
        </a:dk1>
        <a:lt1>
          <a:srgbClr val="FFFFFF"/>
        </a:lt1>
        <a:dk2>
          <a:srgbClr val="000099"/>
        </a:dk2>
        <a:lt2>
          <a:srgbClr val="FF9900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МБО 12">
        <a:dk1>
          <a:srgbClr val="000080"/>
        </a:dk1>
        <a:lt1>
          <a:srgbClr val="FFFFFF"/>
        </a:lt1>
        <a:dk2>
          <a:srgbClr val="000099"/>
        </a:dk2>
        <a:lt2>
          <a:srgbClr val="FFFF99"/>
        </a:lt2>
        <a:accent1>
          <a:srgbClr val="3366FF"/>
        </a:accent1>
        <a:accent2>
          <a:srgbClr val="FFCC66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E7B95C"/>
        </a:accent6>
        <a:hlink>
          <a:srgbClr val="FF00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формированию бюджета2007</Template>
  <TotalTime>19315</TotalTime>
  <Words>850</Words>
  <Application>Microsoft PowerPoint</Application>
  <PresentationFormat>Экран (4:3)</PresentationFormat>
  <Paragraphs>279</Paragraphs>
  <Slides>14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МБО</vt:lpstr>
      <vt:lpstr>1_МБО</vt:lpstr>
      <vt:lpstr>Поток</vt:lpstr>
      <vt:lpstr>Параметры и принципы формирования  бюджета на 2017 год и плановый период 2018-2019 годы Основные направления бюджетной и налоговой политики города Назарово  на 2017  год и плановый период 2018-2019 годы </vt:lpstr>
      <vt:lpstr>Основа составления бюджета города Назарово на 2017 год и плановый период 2018-2019 гг.</vt:lpstr>
      <vt:lpstr>Слайд 2</vt:lpstr>
      <vt:lpstr>Сводный индекс потребительских цен</vt:lpstr>
      <vt:lpstr>Динамика промышленного производства</vt:lpstr>
      <vt:lpstr>Динамика объема инвестиций</vt:lpstr>
      <vt:lpstr>Динамика среднемесячной заработной платы</vt:lpstr>
      <vt:lpstr>Уровень безработицы</vt:lpstr>
      <vt:lpstr>Основные направления бюджетной  политики в 2017 году и плановом периоде 2018-2019 гг.</vt:lpstr>
      <vt:lpstr>Основные направления налоговой политики на 2017 год и плановый период 2018-2019 гг.</vt:lpstr>
      <vt:lpstr>   Основные параметры бюджета г.Назарово на 2017-2019 гг.</vt:lpstr>
      <vt:lpstr>Слайд 11</vt:lpstr>
      <vt:lpstr>Слайд 12</vt:lpstr>
      <vt:lpstr>       Расходы бюджета в рамках муниципальных программ </vt:lpstr>
    </vt:vector>
  </TitlesOfParts>
  <Company>ГФУ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Параметры и принципы формирования бюджета на 2007 год  Основные направления бюджетной и налоговой политики Красноярского края на 2007 год</dc:title>
  <dc:creator>30101</dc:creator>
  <cp:lastModifiedBy>Руководитель</cp:lastModifiedBy>
  <cp:revision>1101</cp:revision>
  <dcterms:created xsi:type="dcterms:W3CDTF">2006-11-02T12:15:02Z</dcterms:created>
  <dcterms:modified xsi:type="dcterms:W3CDTF">2016-11-25T04:03:40Z</dcterms:modified>
</cp:coreProperties>
</file>