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00" r:id="rId1"/>
    <p:sldMasterId id="2147483802" r:id="rId2"/>
    <p:sldMasterId id="2147484115" r:id="rId3"/>
  </p:sldMasterIdLst>
  <p:notesMasterIdLst>
    <p:notesMasterId r:id="rId15"/>
  </p:notesMasterIdLst>
  <p:handoutMasterIdLst>
    <p:handoutMasterId r:id="rId16"/>
  </p:handoutMasterIdLst>
  <p:sldIdLst>
    <p:sldId id="541" r:id="rId4"/>
    <p:sldId id="549" r:id="rId5"/>
    <p:sldId id="609" r:id="rId6"/>
    <p:sldId id="600" r:id="rId7"/>
    <p:sldId id="601" r:id="rId8"/>
    <p:sldId id="602" r:id="rId9"/>
    <p:sldId id="615" r:id="rId10"/>
    <p:sldId id="617" r:id="rId11"/>
    <p:sldId id="612" r:id="rId12"/>
    <p:sldId id="618" r:id="rId13"/>
    <p:sldId id="608" r:id="rId14"/>
  </p:sldIdLst>
  <p:sldSz cx="9144000" cy="6858000" type="screen4x3"/>
  <p:notesSz cx="9928225" cy="67976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1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2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03BD"/>
    <a:srgbClr val="FFFFFF"/>
    <a:srgbClr val="99FF99"/>
    <a:srgbClr val="00FF00"/>
    <a:srgbClr val="00CC00"/>
    <a:srgbClr val="008000"/>
    <a:srgbClr val="1C01BF"/>
    <a:srgbClr val="FF3300"/>
    <a:srgbClr val="FF9900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1" autoAdjust="0"/>
    <p:restoredTop sz="98828" autoAdjust="0"/>
  </p:normalViewPr>
  <p:slideViewPr>
    <p:cSldViewPr snapToObjects="1">
      <p:cViewPr varScale="1">
        <p:scale>
          <a:sx n="83" d="100"/>
          <a:sy n="83" d="100"/>
        </p:scale>
        <p:origin x="-2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notesViewPr>
    <p:cSldViewPr snapToObjects="1">
      <p:cViewPr varScale="1">
        <p:scale>
          <a:sx n="69" d="100"/>
          <a:sy n="69" d="100"/>
        </p:scale>
        <p:origin x="-798" y="-102"/>
      </p:cViewPr>
      <p:guideLst>
        <p:guide orient="horz" pos="2142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год</a:t>
            </a:r>
            <a:r>
              <a:rPr lang="ru-RU" dirty="0"/>
              <a:t>, </a:t>
            </a:r>
            <a:r>
              <a:rPr lang="ru-RU" dirty="0" smtClean="0"/>
              <a:t>млн.руб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6975308641975365E-3"/>
          <c:y val="0"/>
        </c:manualLayout>
      </c:layout>
    </c:title>
    <c:view3D>
      <c:rotX val="40"/>
      <c:rotY val="20"/>
      <c:perspective val="30"/>
    </c:view3D>
    <c:plotArea>
      <c:layout>
        <c:manualLayout>
          <c:layoutTarget val="inner"/>
          <c:xMode val="edge"/>
          <c:yMode val="edge"/>
          <c:x val="0.19359507144940249"/>
          <c:y val="4.2004382765529556E-2"/>
          <c:w val="0.80465638315335342"/>
          <c:h val="0.507537244867675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млн, руб.</c:v>
                </c:pt>
              </c:strCache>
            </c:strRef>
          </c:tx>
          <c:explosion val="2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</c:v>
                </c:pt>
                <c:pt idx="1">
                  <c:v>неналоговые </c:v>
                </c:pt>
                <c:pt idx="2">
                  <c:v>дотации</c:v>
                </c:pt>
                <c:pt idx="3">
                  <c:v>субсидии, субвенции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319.10000000000002</c:v>
                </c:pt>
                <c:pt idx="1">
                  <c:v>28.9</c:v>
                </c:pt>
                <c:pt idx="2">
                  <c:v>172.6</c:v>
                </c:pt>
                <c:pt idx="3">
                  <c:v>598.1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5-4D13-81DB-0D2409D51D48}"/>
            </c:ext>
          </c:extLst>
        </c:ser>
      </c:pie3DChart>
    </c:plotArea>
    <c:legend>
      <c:legendPos val="b"/>
      <c:layout>
        <c:manualLayout>
          <c:xMode val="edge"/>
          <c:yMode val="edge"/>
          <c:x val="4.936908523269555E-2"/>
          <c:y val="0.60307462195454564"/>
          <c:w val="0.67815270382816994"/>
          <c:h val="0.3808932382657350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год, млн.руб.</a:t>
            </a:r>
          </a:p>
        </c:rich>
      </c:tx>
      <c:layout>
        <c:manualLayout>
          <c:xMode val="edge"/>
          <c:yMode val="edge"/>
          <c:x val="0.4556992347977807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485228821095264E-3"/>
          <c:y val="7.0626844894657537E-2"/>
          <c:w val="0.80465638315335342"/>
          <c:h val="0.50753715237757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год,млн.руб.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</c:v>
                </c:pt>
                <c:pt idx="1">
                  <c:v>неналоговые</c:v>
                </c:pt>
                <c:pt idx="2">
                  <c:v>дотации</c:v>
                </c:pt>
                <c:pt idx="3">
                  <c:v>субсидии, субвенции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368.1</c:v>
                </c:pt>
                <c:pt idx="1">
                  <c:v>22.9</c:v>
                </c:pt>
                <c:pt idx="2">
                  <c:v>204.9</c:v>
                </c:pt>
                <c:pt idx="3">
                  <c:v>610.1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0A-4B20-A032-AAA73AF6C2F5}"/>
            </c:ext>
          </c:extLst>
        </c:ser>
      </c:pie3DChart>
    </c:plotArea>
    <c:legend>
      <c:legendPos val="b"/>
      <c:layout>
        <c:manualLayout>
          <c:xMode val="edge"/>
          <c:yMode val="edge"/>
          <c:x val="0.23235171667017368"/>
          <c:y val="0.60834010080210466"/>
          <c:w val="0.63565428718248218"/>
          <c:h val="0.3773486747655942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plotArea>
      <c:layout>
        <c:manualLayout>
          <c:layoutTarget val="inner"/>
          <c:xMode val="edge"/>
          <c:yMode val="edge"/>
          <c:x val="0.10418331389131914"/>
          <c:y val="3.8408361117022546E-2"/>
          <c:w val="0.639031647822492"/>
          <c:h val="0.6964640416814770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319,1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5A-46BC-8AD8-23D1A9033D9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год, млн.руб.</c:v>
                </c:pt>
              </c:strCache>
            </c:strRef>
          </c:cat>
          <c:val>
            <c:numRef>
              <c:f>Лист1!$B$2</c:f>
              <c:numCache>
                <c:formatCode>\О\с\н\о\в\н\о\й</c:formatCode>
                <c:ptCount val="1"/>
                <c:pt idx="0">
                  <c:v>368.1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5A-46BC-8AD8-23D1A9033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год, млн.руб.</c:v>
                </c:pt>
              </c:strCache>
            </c:strRef>
          </c:cat>
          <c:val>
            <c:numRef>
              <c:f>Лист1!$C$2</c:f>
              <c:numCache>
                <c:formatCode>\О\с\н\о\в\н\о\й</c:formatCode>
                <c:ptCount val="1"/>
                <c:pt idx="0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5A-46BC-8AD8-23D1A9033D98}"/>
            </c:ext>
          </c:extLst>
        </c:ser>
        <c:shape val="box"/>
        <c:axId val="107857792"/>
        <c:axId val="108063360"/>
        <c:axId val="0"/>
      </c:bar3DChart>
      <c:catAx>
        <c:axId val="107857792"/>
        <c:scaling>
          <c:orientation val="minMax"/>
        </c:scaling>
        <c:axPos val="b"/>
        <c:numFmt formatCode="Основной" sourceLinked="0"/>
        <c:tickLblPos val="nextTo"/>
        <c:crossAx val="108063360"/>
        <c:crosses val="autoZero"/>
        <c:auto val="1"/>
        <c:lblAlgn val="ctr"/>
        <c:lblOffset val="100"/>
      </c:catAx>
      <c:valAx>
        <c:axId val="108063360"/>
        <c:scaling>
          <c:orientation val="minMax"/>
        </c:scaling>
        <c:axPos val="l"/>
        <c:majorGridlines/>
        <c:numFmt formatCode="0%" sourceLinked="1"/>
        <c:tickLblPos val="nextTo"/>
        <c:crossAx val="107857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58619462230981E-3"/>
          <c:y val="0.81069425785816618"/>
          <c:w val="0.87947657575866656"/>
          <c:h val="0.1877736495492387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Налоговые доходы</a:t>
            </a:r>
            <a:endParaRPr lang="en-US"/>
          </a:p>
        </c:rich>
      </c:tx>
      <c:layout>
        <c:manualLayout>
          <c:xMode val="edge"/>
          <c:yMode val="edge"/>
          <c:x val="8.3792939332008223E-2"/>
          <c:y val="1.333324001231837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879383365840153E-2"/>
                  <c:y val="-1.13462023012962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B2-4AF5-8159-5923979039C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42.760000000000012</c:v>
                </c:pt>
                <c:pt idx="1">
                  <c:v>221.6</c:v>
                </c:pt>
                <c:pt idx="2">
                  <c:v>22.330000000000005</c:v>
                </c:pt>
                <c:pt idx="3">
                  <c:v>18.170000000000005</c:v>
                </c:pt>
                <c:pt idx="4">
                  <c:v>51.2</c:v>
                </c:pt>
                <c:pt idx="5">
                  <c:v>12.03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B2-4AF5-8159-5923979039C2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B2-4AF5-8159-5923979039C2}"/>
            </c:ext>
          </c:extLst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B2-4AF5-8159-5923979039C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B2-4AF5-8159-5923979039C2}"/>
            </c:ext>
          </c:extLst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Налог на прибыль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сов.дох.</c:v>
                </c:pt>
                <c:pt idx="4">
                  <c:v>Налоги на имущестиво</c:v>
                </c:pt>
                <c:pt idx="5">
                  <c:v>госпошлина</c:v>
                </c:pt>
              </c:strCache>
            </c:strRef>
          </c:cat>
          <c:val>
            <c:numRef>
              <c:f>Лист1!#ССЫЛКА!</c:f>
              <c:numCache>
                <c:formatCode>\О\с\н\о\в\н\о\й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B2-4AF5-8159-5923979039C2}"/>
            </c:ext>
          </c:extLst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имущество</c:v>
                </c:pt>
                <c:pt idx="1">
                  <c:v>платежи при польз.прир.ресурсами</c:v>
                </c:pt>
                <c:pt idx="2">
                  <c:v>штрафы</c:v>
                </c:pt>
                <c:pt idx="3">
                  <c:v>прочие неналоговые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14.5</c:v>
                </c:pt>
                <c:pt idx="1">
                  <c:v>3.8</c:v>
                </c:pt>
                <c:pt idx="2">
                  <c:v>1.1000000000000001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5-4302-8200-0161C28B458A}"/>
            </c:ext>
          </c:extLst>
        </c:ser>
      </c:pie3DChart>
    </c:plotArea>
    <c:legend>
      <c:legendPos val="r"/>
      <c:layout>
        <c:manualLayout>
          <c:xMode val="edge"/>
          <c:yMode val="edge"/>
          <c:x val="0.65930480509906064"/>
          <c:y val="0.16633937653563091"/>
          <c:w val="0.32588048377614692"/>
          <c:h val="0.833660623464369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image" Target="../media/image71.jpeg"/><Relationship Id="rId4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37DEE-3BC9-4D0F-8153-FE31A4EA8A24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5B9D3B-7333-4DB3-B0F6-A8BC627003B8}">
      <dgm:prSet phldrT="[Текст]"/>
      <dgm:spPr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C031C36F-5285-4EA5-B425-42CCF6F44E23}" type="parTrans" cxnId="{3AF023E3-6AC7-474A-865A-D8068B194CA3}">
      <dgm:prSet/>
      <dgm:spPr/>
      <dgm:t>
        <a:bodyPr/>
        <a:lstStyle/>
        <a:p>
          <a:endParaRPr lang="ru-RU"/>
        </a:p>
      </dgm:t>
    </dgm:pt>
    <dgm:pt modelId="{C234FE66-4424-4511-B958-33AF41C55120}" type="sibTrans" cxnId="{3AF023E3-6AC7-474A-865A-D8068B194CA3}">
      <dgm:prSet/>
      <dgm:spPr/>
      <dgm:t>
        <a:bodyPr/>
        <a:lstStyle/>
        <a:p>
          <a:endParaRPr lang="ru-RU"/>
        </a:p>
      </dgm:t>
    </dgm:pt>
    <dgm:pt modelId="{480101BB-E1AD-448E-8719-71DCA1BC7002}">
      <dgm:prSet phldrT="[Текст]"/>
      <dgm:spPr/>
      <dgm:t>
        <a:bodyPr/>
        <a:lstStyle/>
        <a:p>
          <a:r>
            <a:rPr lang="ru-RU" b="1" dirty="0" smtClean="0"/>
            <a:t>Основные направления бюджетной и налоговой политики</a:t>
          </a:r>
          <a:endParaRPr lang="ru-RU" b="1" dirty="0"/>
        </a:p>
      </dgm:t>
    </dgm:pt>
    <dgm:pt modelId="{1D8F76A2-B8EF-4C9E-B106-12871C93E770}" type="parTrans" cxnId="{266F748D-2EAA-498E-AAB1-A7AE3C47AD44}">
      <dgm:prSet/>
      <dgm:spPr/>
      <dgm:t>
        <a:bodyPr/>
        <a:lstStyle/>
        <a:p>
          <a:endParaRPr lang="ru-RU"/>
        </a:p>
      </dgm:t>
    </dgm:pt>
    <dgm:pt modelId="{5FF7D260-5324-4037-BDD8-22AA65108777}" type="sibTrans" cxnId="{266F748D-2EAA-498E-AAB1-A7AE3C47AD44}">
      <dgm:prSet/>
      <dgm:spPr/>
      <dgm:t>
        <a:bodyPr/>
        <a:lstStyle/>
        <a:p>
          <a:endParaRPr lang="ru-RU"/>
        </a:p>
      </dgm:t>
    </dgm:pt>
    <dgm:pt modelId="{51F3B67E-3369-4294-912D-0944F9FF0D20}">
      <dgm:prSet phldrT="[Текст]"/>
      <dgm:spPr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endParaRPr lang="ru-RU" dirty="0"/>
        </a:p>
      </dgm:t>
    </dgm:pt>
    <dgm:pt modelId="{6B291641-026E-4CB4-AB3C-81872CFFED67}" type="parTrans" cxnId="{97B45D71-FECE-4728-BAFB-CE1317DCB572}">
      <dgm:prSet/>
      <dgm:spPr/>
      <dgm:t>
        <a:bodyPr/>
        <a:lstStyle/>
        <a:p>
          <a:endParaRPr lang="ru-RU"/>
        </a:p>
      </dgm:t>
    </dgm:pt>
    <dgm:pt modelId="{573761FC-E58A-40D3-98C7-4D4651FB01FB}" type="sibTrans" cxnId="{97B45D71-FECE-4728-BAFB-CE1317DCB572}">
      <dgm:prSet/>
      <dgm:spPr/>
      <dgm:t>
        <a:bodyPr/>
        <a:lstStyle/>
        <a:p>
          <a:endParaRPr lang="ru-RU"/>
        </a:p>
      </dgm:t>
    </dgm:pt>
    <dgm:pt modelId="{1130F1B0-0C3C-47B8-848A-57E9591103F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</a:t>
          </a:r>
          <a:endParaRPr lang="ru-RU" dirty="0"/>
        </a:p>
      </dgm:t>
    </dgm:pt>
    <dgm:pt modelId="{7BBF87E2-531B-4B59-8AF5-76F873B22393}" type="parTrans" cxnId="{F57E62A1-B36B-48F3-A52E-E08756044DC5}">
      <dgm:prSet/>
      <dgm:spPr/>
      <dgm:t>
        <a:bodyPr/>
        <a:lstStyle/>
        <a:p>
          <a:endParaRPr lang="ru-RU"/>
        </a:p>
      </dgm:t>
    </dgm:pt>
    <dgm:pt modelId="{D036D576-77C1-4EC4-ABD8-55ED92833D00}" type="sibTrans" cxnId="{F57E62A1-B36B-48F3-A52E-E08756044DC5}">
      <dgm:prSet/>
      <dgm:spPr/>
      <dgm:t>
        <a:bodyPr/>
        <a:lstStyle/>
        <a:p>
          <a:endParaRPr lang="ru-RU"/>
        </a:p>
      </dgm:t>
    </dgm:pt>
    <dgm:pt modelId="{D6F02E8E-ADB3-4525-B514-D25B37B39BD4}">
      <dgm:prSet phldrT="[Текст]"/>
      <dgm:spPr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endParaRPr lang="ru-RU" dirty="0"/>
        </a:p>
      </dgm:t>
    </dgm:pt>
    <dgm:pt modelId="{30BCA6D6-D6F2-452D-87D5-921A740187A7}" type="parTrans" cxnId="{EFDC652F-1EB9-48CA-9385-A56B97EBEA1D}">
      <dgm:prSet/>
      <dgm:spPr/>
      <dgm:t>
        <a:bodyPr/>
        <a:lstStyle/>
        <a:p>
          <a:endParaRPr lang="ru-RU"/>
        </a:p>
      </dgm:t>
    </dgm:pt>
    <dgm:pt modelId="{993A3ED0-E263-4483-B3A0-D22ECCE5AD5A}" type="sibTrans" cxnId="{EFDC652F-1EB9-48CA-9385-A56B97EBEA1D}">
      <dgm:prSet/>
      <dgm:spPr/>
      <dgm:t>
        <a:bodyPr/>
        <a:lstStyle/>
        <a:p>
          <a:endParaRPr lang="ru-RU"/>
        </a:p>
      </dgm:t>
    </dgm:pt>
    <dgm:pt modelId="{3D003A1A-7332-4CB2-A63A-519F49A02D37}">
      <dgm:prSet phldrT="[Текст]"/>
      <dgm:spPr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endParaRPr lang="ru-RU" dirty="0"/>
        </a:p>
      </dgm:t>
    </dgm:pt>
    <dgm:pt modelId="{60EB5D80-4768-4CD3-B2B3-E1ADDFC78E41}" type="parTrans" cxnId="{6E9F0724-FF73-45BD-878D-E3B73E56DB5E}">
      <dgm:prSet/>
      <dgm:spPr/>
      <dgm:t>
        <a:bodyPr/>
        <a:lstStyle/>
        <a:p>
          <a:endParaRPr lang="ru-RU"/>
        </a:p>
      </dgm:t>
    </dgm:pt>
    <dgm:pt modelId="{1A06CDBB-D71E-4F19-A80D-F72EE587449D}" type="sibTrans" cxnId="{6E9F0724-FF73-45BD-878D-E3B73E56DB5E}">
      <dgm:prSet/>
      <dgm:spPr/>
      <dgm:t>
        <a:bodyPr/>
        <a:lstStyle/>
        <a:p>
          <a:endParaRPr lang="ru-RU"/>
        </a:p>
      </dgm:t>
    </dgm:pt>
    <dgm:pt modelId="{A6B34DF4-00CE-4282-867F-64EA2532700D}">
      <dgm:prSet phldrT="[Текст]"/>
      <dgm:spPr/>
      <dgm:t>
        <a:bodyPr/>
        <a:lstStyle/>
        <a:p>
          <a:r>
            <a:rPr lang="ru-RU" b="1" dirty="0" smtClean="0"/>
            <a:t>Бюджетный кодекс Российской Федерации</a:t>
          </a:r>
          <a:endParaRPr lang="ru-RU" b="1" dirty="0"/>
        </a:p>
      </dgm:t>
    </dgm:pt>
    <dgm:pt modelId="{103681B0-DE8D-4C22-A3D0-5F96D22B313E}" type="parTrans" cxnId="{DB2E5300-B932-4C9B-B5D7-D7BA6FE013C5}">
      <dgm:prSet/>
      <dgm:spPr/>
      <dgm:t>
        <a:bodyPr/>
        <a:lstStyle/>
        <a:p>
          <a:endParaRPr lang="ru-RU"/>
        </a:p>
      </dgm:t>
    </dgm:pt>
    <dgm:pt modelId="{08BC42A2-6752-4C5A-8416-F78591C6695B}" type="sibTrans" cxnId="{DB2E5300-B932-4C9B-B5D7-D7BA6FE013C5}">
      <dgm:prSet/>
      <dgm:spPr/>
      <dgm:t>
        <a:bodyPr/>
        <a:lstStyle/>
        <a:p>
          <a:endParaRPr lang="ru-RU"/>
        </a:p>
      </dgm:t>
    </dgm:pt>
    <dgm:pt modelId="{A66BBCAE-C18A-4F08-8CBF-50B987483158}">
      <dgm:prSet/>
      <dgm:spPr/>
      <dgm:t>
        <a:bodyPr/>
        <a:lstStyle/>
        <a:p>
          <a:r>
            <a:rPr lang="ru-RU" b="1" dirty="0" smtClean="0"/>
            <a:t>Прогноз социально-экономического развития на три года</a:t>
          </a:r>
          <a:endParaRPr lang="ru-RU" b="1" dirty="0"/>
        </a:p>
      </dgm:t>
    </dgm:pt>
    <dgm:pt modelId="{B540E35E-25AF-471D-9DE5-6359267E5FA1}" type="parTrans" cxnId="{138319AF-8E3F-4B0B-91A5-F6507FBB9431}">
      <dgm:prSet/>
      <dgm:spPr/>
      <dgm:t>
        <a:bodyPr/>
        <a:lstStyle/>
        <a:p>
          <a:endParaRPr lang="ru-RU"/>
        </a:p>
      </dgm:t>
    </dgm:pt>
    <dgm:pt modelId="{668EB040-656C-49C1-AB64-00F53A833491}" type="sibTrans" cxnId="{138319AF-8E3F-4B0B-91A5-F6507FBB9431}">
      <dgm:prSet/>
      <dgm:spPr/>
      <dgm:t>
        <a:bodyPr/>
        <a:lstStyle/>
        <a:p>
          <a:endParaRPr lang="ru-RU"/>
        </a:p>
      </dgm:t>
    </dgm:pt>
    <dgm:pt modelId="{AF55122C-9E8C-4EBD-8FB4-1F511066F574}" type="pres">
      <dgm:prSet presAssocID="{B4037DEE-3BC9-4D0F-8153-FE31A4EA8A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5FF91-514A-42DF-8CB2-C1C954D413DD}" type="pres">
      <dgm:prSet presAssocID="{615B9D3B-7333-4DB3-B0F6-A8BC627003B8}" presName="composite" presStyleCnt="0"/>
      <dgm:spPr/>
    </dgm:pt>
    <dgm:pt modelId="{D686B00E-F448-41E3-A6FE-76BB2AA95840}" type="pres">
      <dgm:prSet presAssocID="{615B9D3B-7333-4DB3-B0F6-A8BC627003B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F3A8-4BC8-4CFD-B3C1-829C4333D4BF}" type="pres">
      <dgm:prSet presAssocID="{615B9D3B-7333-4DB3-B0F6-A8BC627003B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F2F3-15F5-4E3A-854E-3C8DA90DC8D5}" type="pres">
      <dgm:prSet presAssocID="{C234FE66-4424-4511-B958-33AF41C55120}" presName="sp" presStyleCnt="0"/>
      <dgm:spPr/>
    </dgm:pt>
    <dgm:pt modelId="{C6FD9C5C-9C9D-4AE0-BA32-003037D8C97F}" type="pres">
      <dgm:prSet presAssocID="{51F3B67E-3369-4294-912D-0944F9FF0D20}" presName="composite" presStyleCnt="0"/>
      <dgm:spPr/>
    </dgm:pt>
    <dgm:pt modelId="{BCF3E054-1CA0-4A1F-AB38-2A7B9A3AADC4}" type="pres">
      <dgm:prSet presAssocID="{51F3B67E-3369-4294-912D-0944F9FF0D2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ABA02-A5A2-409E-9172-09DD1D5AFDDB}" type="pres">
      <dgm:prSet presAssocID="{51F3B67E-3369-4294-912D-0944F9FF0D2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411B8-31AE-4E38-AC60-A2B9423E5510}" type="pres">
      <dgm:prSet presAssocID="{573761FC-E58A-40D3-98C7-4D4651FB01FB}" presName="sp" presStyleCnt="0"/>
      <dgm:spPr/>
    </dgm:pt>
    <dgm:pt modelId="{85CE2CF7-CA02-411F-87CB-5696ED8D6AA9}" type="pres">
      <dgm:prSet presAssocID="{D6F02E8E-ADB3-4525-B514-D25B37B39BD4}" presName="composite" presStyleCnt="0"/>
      <dgm:spPr/>
    </dgm:pt>
    <dgm:pt modelId="{33873E1A-2416-49C8-891C-AE94D88C54ED}" type="pres">
      <dgm:prSet presAssocID="{D6F02E8E-ADB3-4525-B514-D25B37B39B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0BB09-A8BA-44F2-81A5-827885CC04A7}" type="pres">
      <dgm:prSet presAssocID="{D6F02E8E-ADB3-4525-B514-D25B37B39BD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455F9-E03A-4BD5-8D7C-9310CC8D2ADF}" type="pres">
      <dgm:prSet presAssocID="{993A3ED0-E263-4483-B3A0-D22ECCE5AD5A}" presName="sp" presStyleCnt="0"/>
      <dgm:spPr/>
    </dgm:pt>
    <dgm:pt modelId="{83C2A27E-C862-4EBC-AA25-416BEE874BD7}" type="pres">
      <dgm:prSet presAssocID="{3D003A1A-7332-4CB2-A63A-519F49A02D37}" presName="composite" presStyleCnt="0"/>
      <dgm:spPr/>
    </dgm:pt>
    <dgm:pt modelId="{3E33B3C4-9FA1-48B6-BD4C-A498F3230474}" type="pres">
      <dgm:prSet presAssocID="{3D003A1A-7332-4CB2-A63A-519F49A02D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B7732-9C5C-49E0-8C02-31B5D0C9106B}" type="pres">
      <dgm:prSet presAssocID="{3D003A1A-7332-4CB2-A63A-519F49A02D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20D71-3DE9-43C1-AED9-2C91CB9C181D}" type="presOf" srcId="{A6B34DF4-00CE-4282-867F-64EA2532700D}" destId="{2E3B7732-9C5C-49E0-8C02-31B5D0C9106B}" srcOrd="0" destOrd="0" presId="urn:microsoft.com/office/officeart/2005/8/layout/chevron2"/>
    <dgm:cxn modelId="{3AF023E3-6AC7-474A-865A-D8068B194CA3}" srcId="{B4037DEE-3BC9-4D0F-8153-FE31A4EA8A24}" destId="{615B9D3B-7333-4DB3-B0F6-A8BC627003B8}" srcOrd="0" destOrd="0" parTransId="{C031C36F-5285-4EA5-B425-42CCF6F44E23}" sibTransId="{C234FE66-4424-4511-B958-33AF41C55120}"/>
    <dgm:cxn modelId="{2E4BC1D9-EE89-4101-8EA6-774E652781A0}" type="presOf" srcId="{51F3B67E-3369-4294-912D-0944F9FF0D20}" destId="{BCF3E054-1CA0-4A1F-AB38-2A7B9A3AADC4}" srcOrd="0" destOrd="0" presId="urn:microsoft.com/office/officeart/2005/8/layout/chevron2"/>
    <dgm:cxn modelId="{E9B65709-9C71-4502-B9AF-9E34DA1B15FC}" type="presOf" srcId="{B4037DEE-3BC9-4D0F-8153-FE31A4EA8A24}" destId="{AF55122C-9E8C-4EBD-8FB4-1F511066F574}" srcOrd="0" destOrd="0" presId="urn:microsoft.com/office/officeart/2005/8/layout/chevron2"/>
    <dgm:cxn modelId="{170DAFC9-9DB4-4AF0-87EF-A219498D1210}" type="presOf" srcId="{D6F02E8E-ADB3-4525-B514-D25B37B39BD4}" destId="{33873E1A-2416-49C8-891C-AE94D88C54ED}" srcOrd="0" destOrd="0" presId="urn:microsoft.com/office/officeart/2005/8/layout/chevron2"/>
    <dgm:cxn modelId="{266F748D-2EAA-498E-AAB1-A7AE3C47AD44}" srcId="{615B9D3B-7333-4DB3-B0F6-A8BC627003B8}" destId="{480101BB-E1AD-448E-8719-71DCA1BC7002}" srcOrd="0" destOrd="0" parTransId="{1D8F76A2-B8EF-4C9E-B106-12871C93E770}" sibTransId="{5FF7D260-5324-4037-BDD8-22AA65108777}"/>
    <dgm:cxn modelId="{138319AF-8E3F-4B0B-91A5-F6507FBB9431}" srcId="{D6F02E8E-ADB3-4525-B514-D25B37B39BD4}" destId="{A66BBCAE-C18A-4F08-8CBF-50B987483158}" srcOrd="0" destOrd="0" parTransId="{B540E35E-25AF-471D-9DE5-6359267E5FA1}" sibTransId="{668EB040-656C-49C1-AB64-00F53A833491}"/>
    <dgm:cxn modelId="{6E9F0724-FF73-45BD-878D-E3B73E56DB5E}" srcId="{B4037DEE-3BC9-4D0F-8153-FE31A4EA8A24}" destId="{3D003A1A-7332-4CB2-A63A-519F49A02D37}" srcOrd="3" destOrd="0" parTransId="{60EB5D80-4768-4CD3-B2B3-E1ADDFC78E41}" sibTransId="{1A06CDBB-D71E-4F19-A80D-F72EE587449D}"/>
    <dgm:cxn modelId="{97B45D71-FECE-4728-BAFB-CE1317DCB572}" srcId="{B4037DEE-3BC9-4D0F-8153-FE31A4EA8A24}" destId="{51F3B67E-3369-4294-912D-0944F9FF0D20}" srcOrd="1" destOrd="0" parTransId="{6B291641-026E-4CB4-AB3C-81872CFFED67}" sibTransId="{573761FC-E58A-40D3-98C7-4D4651FB01FB}"/>
    <dgm:cxn modelId="{8C87AA34-ED69-4B27-AC23-0E3251663C98}" type="presOf" srcId="{480101BB-E1AD-448E-8719-71DCA1BC7002}" destId="{83C5F3A8-4BC8-4CFD-B3C1-829C4333D4BF}" srcOrd="0" destOrd="0" presId="urn:microsoft.com/office/officeart/2005/8/layout/chevron2"/>
    <dgm:cxn modelId="{EFDC652F-1EB9-48CA-9385-A56B97EBEA1D}" srcId="{B4037DEE-3BC9-4D0F-8153-FE31A4EA8A24}" destId="{D6F02E8E-ADB3-4525-B514-D25B37B39BD4}" srcOrd="2" destOrd="0" parTransId="{30BCA6D6-D6F2-452D-87D5-921A740187A7}" sibTransId="{993A3ED0-E263-4483-B3A0-D22ECCE5AD5A}"/>
    <dgm:cxn modelId="{F6A187FB-A35C-439D-A808-84A425A430C4}" type="presOf" srcId="{A66BBCAE-C18A-4F08-8CBF-50B987483158}" destId="{A5E0BB09-A8BA-44F2-81A5-827885CC04A7}" srcOrd="0" destOrd="0" presId="urn:microsoft.com/office/officeart/2005/8/layout/chevron2"/>
    <dgm:cxn modelId="{F57E62A1-B36B-48F3-A52E-E08756044DC5}" srcId="{51F3B67E-3369-4294-912D-0944F9FF0D20}" destId="{1130F1B0-0C3C-47B8-848A-57E9591103F4}" srcOrd="0" destOrd="0" parTransId="{7BBF87E2-531B-4B59-8AF5-76F873B22393}" sibTransId="{D036D576-77C1-4EC4-ABD8-55ED92833D00}"/>
    <dgm:cxn modelId="{0DBDFFE7-FEC2-4785-AEC1-49F392994183}" type="presOf" srcId="{615B9D3B-7333-4DB3-B0F6-A8BC627003B8}" destId="{D686B00E-F448-41E3-A6FE-76BB2AA95840}" srcOrd="0" destOrd="0" presId="urn:microsoft.com/office/officeart/2005/8/layout/chevron2"/>
    <dgm:cxn modelId="{B1446604-8695-4194-8ACC-371EB3701411}" type="presOf" srcId="{3D003A1A-7332-4CB2-A63A-519F49A02D37}" destId="{3E33B3C4-9FA1-48B6-BD4C-A498F3230474}" srcOrd="0" destOrd="0" presId="urn:microsoft.com/office/officeart/2005/8/layout/chevron2"/>
    <dgm:cxn modelId="{DB2E5300-B932-4C9B-B5D7-D7BA6FE013C5}" srcId="{3D003A1A-7332-4CB2-A63A-519F49A02D37}" destId="{A6B34DF4-00CE-4282-867F-64EA2532700D}" srcOrd="0" destOrd="0" parTransId="{103681B0-DE8D-4C22-A3D0-5F96D22B313E}" sibTransId="{08BC42A2-6752-4C5A-8416-F78591C6695B}"/>
    <dgm:cxn modelId="{DDCAE626-FF32-4E94-B39C-8878A0ABCE9F}" type="presOf" srcId="{1130F1B0-0C3C-47B8-848A-57E9591103F4}" destId="{03EABA02-A5A2-409E-9172-09DD1D5AFDDB}" srcOrd="0" destOrd="0" presId="urn:microsoft.com/office/officeart/2005/8/layout/chevron2"/>
    <dgm:cxn modelId="{D5412C27-50C1-4CB2-AA26-01E9B546E5F6}" type="presParOf" srcId="{AF55122C-9E8C-4EBD-8FB4-1F511066F574}" destId="{BDA5FF91-514A-42DF-8CB2-C1C954D413DD}" srcOrd="0" destOrd="0" presId="urn:microsoft.com/office/officeart/2005/8/layout/chevron2"/>
    <dgm:cxn modelId="{30542CCE-D441-4153-A4F2-B0B37CCC6289}" type="presParOf" srcId="{BDA5FF91-514A-42DF-8CB2-C1C954D413DD}" destId="{D686B00E-F448-41E3-A6FE-76BB2AA95840}" srcOrd="0" destOrd="0" presId="urn:microsoft.com/office/officeart/2005/8/layout/chevron2"/>
    <dgm:cxn modelId="{FF42754F-4253-420D-AB11-2596D6D97600}" type="presParOf" srcId="{BDA5FF91-514A-42DF-8CB2-C1C954D413DD}" destId="{83C5F3A8-4BC8-4CFD-B3C1-829C4333D4BF}" srcOrd="1" destOrd="0" presId="urn:microsoft.com/office/officeart/2005/8/layout/chevron2"/>
    <dgm:cxn modelId="{9C4A08E2-D9BA-4197-8A7D-B72545095CCB}" type="presParOf" srcId="{AF55122C-9E8C-4EBD-8FB4-1F511066F574}" destId="{D3B3F2F3-15F5-4E3A-854E-3C8DA90DC8D5}" srcOrd="1" destOrd="0" presId="urn:microsoft.com/office/officeart/2005/8/layout/chevron2"/>
    <dgm:cxn modelId="{09CEE25B-B313-4C38-8756-AE2E6D2E18C4}" type="presParOf" srcId="{AF55122C-9E8C-4EBD-8FB4-1F511066F574}" destId="{C6FD9C5C-9C9D-4AE0-BA32-003037D8C97F}" srcOrd="2" destOrd="0" presId="urn:microsoft.com/office/officeart/2005/8/layout/chevron2"/>
    <dgm:cxn modelId="{37106665-753B-4D80-8D2F-B573BE71AA7C}" type="presParOf" srcId="{C6FD9C5C-9C9D-4AE0-BA32-003037D8C97F}" destId="{BCF3E054-1CA0-4A1F-AB38-2A7B9A3AADC4}" srcOrd="0" destOrd="0" presId="urn:microsoft.com/office/officeart/2005/8/layout/chevron2"/>
    <dgm:cxn modelId="{A2AC1A99-AAB2-4732-9304-07EEE4ED5649}" type="presParOf" srcId="{C6FD9C5C-9C9D-4AE0-BA32-003037D8C97F}" destId="{03EABA02-A5A2-409E-9172-09DD1D5AFDDB}" srcOrd="1" destOrd="0" presId="urn:microsoft.com/office/officeart/2005/8/layout/chevron2"/>
    <dgm:cxn modelId="{D8D5D9B4-652F-48DF-ADF0-E7E3AD634936}" type="presParOf" srcId="{AF55122C-9E8C-4EBD-8FB4-1F511066F574}" destId="{C8F411B8-31AE-4E38-AC60-A2B9423E5510}" srcOrd="3" destOrd="0" presId="urn:microsoft.com/office/officeart/2005/8/layout/chevron2"/>
    <dgm:cxn modelId="{A217696D-0966-4428-8C87-9CEBC5A5D5BA}" type="presParOf" srcId="{AF55122C-9E8C-4EBD-8FB4-1F511066F574}" destId="{85CE2CF7-CA02-411F-87CB-5696ED8D6AA9}" srcOrd="4" destOrd="0" presId="urn:microsoft.com/office/officeart/2005/8/layout/chevron2"/>
    <dgm:cxn modelId="{7BD230FC-38D3-43A6-896E-3A556BE4F758}" type="presParOf" srcId="{85CE2CF7-CA02-411F-87CB-5696ED8D6AA9}" destId="{33873E1A-2416-49C8-891C-AE94D88C54ED}" srcOrd="0" destOrd="0" presId="urn:microsoft.com/office/officeart/2005/8/layout/chevron2"/>
    <dgm:cxn modelId="{C141C41B-7697-4459-8A59-5E4797C079C7}" type="presParOf" srcId="{85CE2CF7-CA02-411F-87CB-5696ED8D6AA9}" destId="{A5E0BB09-A8BA-44F2-81A5-827885CC04A7}" srcOrd="1" destOrd="0" presId="urn:microsoft.com/office/officeart/2005/8/layout/chevron2"/>
    <dgm:cxn modelId="{B3D70FBF-CBF9-4B47-B05F-701A938C22C7}" type="presParOf" srcId="{AF55122C-9E8C-4EBD-8FB4-1F511066F574}" destId="{E4E455F9-E03A-4BD5-8D7C-9310CC8D2ADF}" srcOrd="5" destOrd="0" presId="urn:microsoft.com/office/officeart/2005/8/layout/chevron2"/>
    <dgm:cxn modelId="{8852872A-920F-42A7-98E6-5EA919D8D642}" type="presParOf" srcId="{AF55122C-9E8C-4EBD-8FB4-1F511066F574}" destId="{83C2A27E-C862-4EBC-AA25-416BEE874BD7}" srcOrd="6" destOrd="0" presId="urn:microsoft.com/office/officeart/2005/8/layout/chevron2"/>
    <dgm:cxn modelId="{B404C826-D20D-4196-91C5-50E241A53D2A}" type="presParOf" srcId="{83C2A27E-C862-4EBC-AA25-416BEE874BD7}" destId="{3E33B3C4-9FA1-48B6-BD4C-A498F3230474}" srcOrd="0" destOrd="0" presId="urn:microsoft.com/office/officeart/2005/8/layout/chevron2"/>
    <dgm:cxn modelId="{29392B35-B784-4370-94E8-AB67941FF8A3}" type="presParOf" srcId="{83C2A27E-C862-4EBC-AA25-416BEE874BD7}" destId="{2E3B7732-9C5C-49E0-8C02-31B5D0C9106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20E7E-320E-4186-9938-41124D42DE6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68DDE1-5401-4E2D-99B6-3011736BC8E5}">
      <dgm:prSet custT="1"/>
      <dgm:spPr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определение четких приоритетов использования бюджетных средств с учетом текущей экономической ситуации: при планировании бюджетных ассигнований на 2019 год и плановый период  следует детально оценить содержание муниципальных программ, соразмерив объемы их финансового обеспечения с реальными возможностями  бюджета; </a:t>
          </a:r>
        </a:p>
      </dgm:t>
    </dgm:pt>
    <dgm:pt modelId="{C74EA01A-5A28-4EC1-B37F-367A909EDD1A}" type="parTrans" cxnId="{54410D20-297B-4641-9436-25502A702D11}">
      <dgm:prSet/>
      <dgm:spPr/>
      <dgm:t>
        <a:bodyPr/>
        <a:lstStyle/>
        <a:p>
          <a:endParaRPr lang="ru-RU"/>
        </a:p>
      </dgm:t>
    </dgm:pt>
    <dgm:pt modelId="{5BAFB0DA-0A30-4A43-A470-16A1EBEFB37E}" type="sibTrans" cxnId="{54410D20-297B-4641-9436-25502A702D11}">
      <dgm:prSet/>
      <dgm:spPr/>
      <dgm:t>
        <a:bodyPr/>
        <a:lstStyle/>
        <a:p>
          <a:endParaRPr lang="ru-RU"/>
        </a:p>
      </dgm:t>
    </dgm:pt>
    <dgm:pt modelId="{CEB8C175-F1BF-4294-BA31-AD5E7D296579}">
      <dgm:prSet custT="1"/>
      <dgm:spPr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r>
            <a:rPr lang="ru-RU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бережливость и максимальная отдача, снижение неэффективных трат бюджета, обеспечение исполнения гарантированных расходных обязательств, одновременный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 </a:t>
          </a:r>
        </a:p>
      </dgm:t>
    </dgm:pt>
    <dgm:pt modelId="{C53A854C-629B-4418-8202-4F4DFC1E03AB}" type="parTrans" cxnId="{0A2986D4-E676-44FA-B8F8-6644279F90D2}">
      <dgm:prSet/>
      <dgm:spPr/>
      <dgm:t>
        <a:bodyPr/>
        <a:lstStyle/>
        <a:p>
          <a:endParaRPr lang="ru-RU"/>
        </a:p>
      </dgm:t>
    </dgm:pt>
    <dgm:pt modelId="{FCC758A2-1CD8-466D-844A-56A6B7D4061A}" type="sibTrans" cxnId="{0A2986D4-E676-44FA-B8F8-6644279F90D2}">
      <dgm:prSet/>
      <dgm:spPr/>
      <dgm:t>
        <a:bodyPr/>
        <a:lstStyle/>
        <a:p>
          <a:endParaRPr lang="ru-RU"/>
        </a:p>
      </dgm:t>
    </dgm:pt>
    <dgm:pt modelId="{D8C174EE-B5FC-4C09-A15C-EC288F4B1A11}">
      <dgm:prSet custT="1"/>
      <dgm:spPr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 </a:t>
          </a:r>
        </a:p>
      </dgm:t>
    </dgm:pt>
    <dgm:pt modelId="{2DDFAB54-ABF8-418A-A32C-DBC3CA9DD6C1}" type="parTrans" cxnId="{C1529241-AA1B-4BD3-B775-D6C0028525F9}">
      <dgm:prSet/>
      <dgm:spPr/>
      <dgm:t>
        <a:bodyPr/>
        <a:lstStyle/>
        <a:p>
          <a:endParaRPr lang="ru-RU"/>
        </a:p>
      </dgm:t>
    </dgm:pt>
    <dgm:pt modelId="{45C911E7-3ECC-4B2C-B97D-7433F607158E}" type="sibTrans" cxnId="{C1529241-AA1B-4BD3-B775-D6C0028525F9}">
      <dgm:prSet/>
      <dgm:spPr/>
      <dgm:t>
        <a:bodyPr/>
        <a:lstStyle/>
        <a:p>
          <a:endParaRPr lang="ru-RU"/>
        </a:p>
      </dgm:t>
    </dgm:pt>
    <dgm:pt modelId="{57CB1F60-D8D3-42BB-9A99-8F2C3A8D5D5F}">
      <dgm:prSet custT="1"/>
      <dgm:spPr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социальная значимость ­бюджетных расходов.</a:t>
          </a:r>
        </a:p>
      </dgm:t>
    </dgm:pt>
    <dgm:pt modelId="{B58107FE-7014-4C6D-A6FA-A16EA62F1B4C}" type="parTrans" cxnId="{18465959-142E-478C-9B79-FD02DF99D99D}">
      <dgm:prSet/>
      <dgm:spPr/>
      <dgm:t>
        <a:bodyPr/>
        <a:lstStyle/>
        <a:p>
          <a:endParaRPr lang="ru-RU"/>
        </a:p>
      </dgm:t>
    </dgm:pt>
    <dgm:pt modelId="{32219EE4-2313-4223-BA0D-27646005D031}" type="sibTrans" cxnId="{18465959-142E-478C-9B79-FD02DF99D99D}">
      <dgm:prSet/>
      <dgm:spPr/>
      <dgm:t>
        <a:bodyPr/>
        <a:lstStyle/>
        <a:p>
          <a:endParaRPr lang="ru-RU"/>
        </a:p>
      </dgm:t>
    </dgm:pt>
    <dgm:pt modelId="{E691DF74-B75A-48CD-A8A8-02A2EB45EEEF}" type="pres">
      <dgm:prSet presAssocID="{93820E7E-320E-4186-9938-41124D42DE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358AD-3909-497D-A709-CE92E9C91D51}" type="pres">
      <dgm:prSet presAssocID="{CEB8C175-F1BF-4294-BA31-AD5E7D296579}" presName="comp" presStyleCnt="0"/>
      <dgm:spPr/>
    </dgm:pt>
    <dgm:pt modelId="{53452AC7-4AEF-4BF8-B2F5-F86CDEC61C9E}" type="pres">
      <dgm:prSet presAssocID="{CEB8C175-F1BF-4294-BA31-AD5E7D296579}" presName="box" presStyleLbl="node1" presStyleIdx="0" presStyleCnt="4" custScaleY="151078"/>
      <dgm:spPr/>
      <dgm:t>
        <a:bodyPr/>
        <a:lstStyle/>
        <a:p>
          <a:endParaRPr lang="ru-RU"/>
        </a:p>
      </dgm:t>
    </dgm:pt>
    <dgm:pt modelId="{1BA6DFA3-07AB-48D9-9812-1B29002AC382}" type="pres">
      <dgm:prSet presAssocID="{CEB8C175-F1BF-4294-BA31-AD5E7D29657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AD469D-FEEE-472C-8E3C-18AC544E3A73}" type="pres">
      <dgm:prSet presAssocID="{CEB8C175-F1BF-4294-BA31-AD5E7D29657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09B1F-A227-4B3A-B788-7672BF26310E}" type="pres">
      <dgm:prSet presAssocID="{FCC758A2-1CD8-466D-844A-56A6B7D4061A}" presName="spacer" presStyleCnt="0"/>
      <dgm:spPr/>
    </dgm:pt>
    <dgm:pt modelId="{D788B2E8-3DB4-476B-B01C-AEC9BAC8DC93}" type="pres">
      <dgm:prSet presAssocID="{B968DDE1-5401-4E2D-99B6-3011736BC8E5}" presName="comp" presStyleCnt="0"/>
      <dgm:spPr/>
    </dgm:pt>
    <dgm:pt modelId="{8005A94F-360B-4C99-902C-29FE37D2E505}" type="pres">
      <dgm:prSet presAssocID="{B968DDE1-5401-4E2D-99B6-3011736BC8E5}" presName="box" presStyleLbl="node1" presStyleIdx="1" presStyleCnt="4" custScaleY="121310"/>
      <dgm:spPr/>
      <dgm:t>
        <a:bodyPr/>
        <a:lstStyle/>
        <a:p>
          <a:endParaRPr lang="ru-RU"/>
        </a:p>
      </dgm:t>
    </dgm:pt>
    <dgm:pt modelId="{D9DF01BE-8363-45EF-A34D-73CA2CE67D68}" type="pres">
      <dgm:prSet presAssocID="{B968DDE1-5401-4E2D-99B6-3011736BC8E5}" presName="img" presStyleLbl="fgImgPlace1" presStyleIdx="1" presStyleCnt="4" custLinFactNeighborX="3357" custLinFactNeighborY="169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C2D643-97E8-4004-9BF8-61230C25BA22}" type="pres">
      <dgm:prSet presAssocID="{B968DDE1-5401-4E2D-99B6-3011736BC8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00C0B-AFD3-4DB4-96B6-C13971256CDA}" type="pres">
      <dgm:prSet presAssocID="{5BAFB0DA-0A30-4A43-A470-16A1EBEFB37E}" presName="spacer" presStyleCnt="0"/>
      <dgm:spPr/>
    </dgm:pt>
    <dgm:pt modelId="{293C8208-AD8B-49FE-9270-1D38970999B1}" type="pres">
      <dgm:prSet presAssocID="{D8C174EE-B5FC-4C09-A15C-EC288F4B1A11}" presName="comp" presStyleCnt="0"/>
      <dgm:spPr/>
    </dgm:pt>
    <dgm:pt modelId="{3966A4F2-4E27-42D2-8271-E1FD02142779}" type="pres">
      <dgm:prSet presAssocID="{D8C174EE-B5FC-4C09-A15C-EC288F4B1A11}" presName="box" presStyleLbl="node1" presStyleIdx="2" presStyleCnt="4"/>
      <dgm:spPr/>
      <dgm:t>
        <a:bodyPr/>
        <a:lstStyle/>
        <a:p>
          <a:endParaRPr lang="ru-RU"/>
        </a:p>
      </dgm:t>
    </dgm:pt>
    <dgm:pt modelId="{36F9F7B4-E2B1-468E-A927-77BA613A913E}" type="pres">
      <dgm:prSet presAssocID="{D8C174EE-B5FC-4C09-A15C-EC288F4B1A11}" presName="img" presStyleLbl="fgImgPlace1" presStyleIdx="2" presStyleCnt="4" custLinFactNeighborX="2504" custLinFactNeighborY="6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B3BEB36-BACF-4D51-A831-902B72515182}" type="pres">
      <dgm:prSet presAssocID="{D8C174EE-B5FC-4C09-A15C-EC288F4B1A1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88F1C-3C63-40BC-AB77-16122FEE116D}" type="pres">
      <dgm:prSet presAssocID="{45C911E7-3ECC-4B2C-B97D-7433F607158E}" presName="spacer" presStyleCnt="0"/>
      <dgm:spPr/>
    </dgm:pt>
    <dgm:pt modelId="{0E1F035E-E9EF-43F4-8BE9-80A55995F69A}" type="pres">
      <dgm:prSet presAssocID="{57CB1F60-D8D3-42BB-9A99-8F2C3A8D5D5F}" presName="comp" presStyleCnt="0"/>
      <dgm:spPr/>
    </dgm:pt>
    <dgm:pt modelId="{07601715-07C5-4401-9990-1F2607346F8B}" type="pres">
      <dgm:prSet presAssocID="{57CB1F60-D8D3-42BB-9A99-8F2C3A8D5D5F}" presName="box" presStyleLbl="node1" presStyleIdx="3" presStyleCnt="4" custScaleY="70180"/>
      <dgm:spPr/>
      <dgm:t>
        <a:bodyPr/>
        <a:lstStyle/>
        <a:p>
          <a:endParaRPr lang="ru-RU"/>
        </a:p>
      </dgm:t>
    </dgm:pt>
    <dgm:pt modelId="{A09B395E-D7F5-4808-A2FF-2CE508AE3BFA}" type="pres">
      <dgm:prSet presAssocID="{57CB1F60-D8D3-42BB-9A99-8F2C3A8D5D5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15B134F-D313-43D1-803E-C0471C64C60A}" type="pres">
      <dgm:prSet presAssocID="{57CB1F60-D8D3-42BB-9A99-8F2C3A8D5D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62C95-0273-486B-8725-A2AA0187DD13}" type="presOf" srcId="{CEB8C175-F1BF-4294-BA31-AD5E7D296579}" destId="{E4AD469D-FEEE-472C-8E3C-18AC544E3A73}" srcOrd="1" destOrd="0" presId="urn:microsoft.com/office/officeart/2005/8/layout/vList4#2"/>
    <dgm:cxn modelId="{39960D78-3F97-44D9-89B4-ABE3B8590DB8}" type="presOf" srcId="{57CB1F60-D8D3-42BB-9A99-8F2C3A8D5D5F}" destId="{515B134F-D313-43D1-803E-C0471C64C60A}" srcOrd="1" destOrd="0" presId="urn:microsoft.com/office/officeart/2005/8/layout/vList4#2"/>
    <dgm:cxn modelId="{54410D20-297B-4641-9436-25502A702D11}" srcId="{93820E7E-320E-4186-9938-41124D42DE68}" destId="{B968DDE1-5401-4E2D-99B6-3011736BC8E5}" srcOrd="1" destOrd="0" parTransId="{C74EA01A-5A28-4EC1-B37F-367A909EDD1A}" sibTransId="{5BAFB0DA-0A30-4A43-A470-16A1EBEFB37E}"/>
    <dgm:cxn modelId="{C8FB5893-1AC3-4A85-8700-932100E5E412}" type="presOf" srcId="{B968DDE1-5401-4E2D-99B6-3011736BC8E5}" destId="{8005A94F-360B-4C99-902C-29FE37D2E505}" srcOrd="0" destOrd="0" presId="urn:microsoft.com/office/officeart/2005/8/layout/vList4#2"/>
    <dgm:cxn modelId="{03A90A6A-BBCB-44AF-AC52-742C594AF516}" type="presOf" srcId="{D8C174EE-B5FC-4C09-A15C-EC288F4B1A11}" destId="{3966A4F2-4E27-42D2-8271-E1FD02142779}" srcOrd="0" destOrd="0" presId="urn:microsoft.com/office/officeart/2005/8/layout/vList4#2"/>
    <dgm:cxn modelId="{C1529241-AA1B-4BD3-B775-D6C0028525F9}" srcId="{93820E7E-320E-4186-9938-41124D42DE68}" destId="{D8C174EE-B5FC-4C09-A15C-EC288F4B1A11}" srcOrd="2" destOrd="0" parTransId="{2DDFAB54-ABF8-418A-A32C-DBC3CA9DD6C1}" sibTransId="{45C911E7-3ECC-4B2C-B97D-7433F607158E}"/>
    <dgm:cxn modelId="{2052A59F-09EE-4250-9070-6049851A5A0C}" type="presOf" srcId="{93820E7E-320E-4186-9938-41124D42DE68}" destId="{E691DF74-B75A-48CD-A8A8-02A2EB45EEEF}" srcOrd="0" destOrd="0" presId="urn:microsoft.com/office/officeart/2005/8/layout/vList4#2"/>
    <dgm:cxn modelId="{DA4AA456-120B-4478-982D-97A71575182C}" type="presOf" srcId="{D8C174EE-B5FC-4C09-A15C-EC288F4B1A11}" destId="{4B3BEB36-BACF-4D51-A831-902B72515182}" srcOrd="1" destOrd="0" presId="urn:microsoft.com/office/officeart/2005/8/layout/vList4#2"/>
    <dgm:cxn modelId="{4DE93606-435D-4935-B5D7-9A75BB37AB5C}" type="presOf" srcId="{B968DDE1-5401-4E2D-99B6-3011736BC8E5}" destId="{D3C2D643-97E8-4004-9BF8-61230C25BA22}" srcOrd="1" destOrd="0" presId="urn:microsoft.com/office/officeart/2005/8/layout/vList4#2"/>
    <dgm:cxn modelId="{0A2986D4-E676-44FA-B8F8-6644279F90D2}" srcId="{93820E7E-320E-4186-9938-41124D42DE68}" destId="{CEB8C175-F1BF-4294-BA31-AD5E7D296579}" srcOrd="0" destOrd="0" parTransId="{C53A854C-629B-4418-8202-4F4DFC1E03AB}" sibTransId="{FCC758A2-1CD8-466D-844A-56A6B7D4061A}"/>
    <dgm:cxn modelId="{82A85BD3-5920-417A-8BF6-0A49323DB875}" type="presOf" srcId="{CEB8C175-F1BF-4294-BA31-AD5E7D296579}" destId="{53452AC7-4AEF-4BF8-B2F5-F86CDEC61C9E}" srcOrd="0" destOrd="0" presId="urn:microsoft.com/office/officeart/2005/8/layout/vList4#2"/>
    <dgm:cxn modelId="{18465959-142E-478C-9B79-FD02DF99D99D}" srcId="{93820E7E-320E-4186-9938-41124D42DE68}" destId="{57CB1F60-D8D3-42BB-9A99-8F2C3A8D5D5F}" srcOrd="3" destOrd="0" parTransId="{B58107FE-7014-4C6D-A6FA-A16EA62F1B4C}" sibTransId="{32219EE4-2313-4223-BA0D-27646005D031}"/>
    <dgm:cxn modelId="{9161B544-8D35-4554-B941-6731F17E1CB1}" type="presOf" srcId="{57CB1F60-D8D3-42BB-9A99-8F2C3A8D5D5F}" destId="{07601715-07C5-4401-9990-1F2607346F8B}" srcOrd="0" destOrd="0" presId="urn:microsoft.com/office/officeart/2005/8/layout/vList4#2"/>
    <dgm:cxn modelId="{C625AA70-8E4A-47D1-B3A1-4AEDFA7B8F01}" type="presParOf" srcId="{E691DF74-B75A-48CD-A8A8-02A2EB45EEEF}" destId="{1E0358AD-3909-497D-A709-CE92E9C91D51}" srcOrd="0" destOrd="0" presId="urn:microsoft.com/office/officeart/2005/8/layout/vList4#2"/>
    <dgm:cxn modelId="{A0DDF815-D4F3-4B71-AC09-BA556BAB251D}" type="presParOf" srcId="{1E0358AD-3909-497D-A709-CE92E9C91D51}" destId="{53452AC7-4AEF-4BF8-B2F5-F86CDEC61C9E}" srcOrd="0" destOrd="0" presId="urn:microsoft.com/office/officeart/2005/8/layout/vList4#2"/>
    <dgm:cxn modelId="{A6A5BCCD-5FB4-4C52-A72A-40C915AC3375}" type="presParOf" srcId="{1E0358AD-3909-497D-A709-CE92E9C91D51}" destId="{1BA6DFA3-07AB-48D9-9812-1B29002AC382}" srcOrd="1" destOrd="0" presId="urn:microsoft.com/office/officeart/2005/8/layout/vList4#2"/>
    <dgm:cxn modelId="{CACCEAA3-1A2F-4CD9-9BC1-1802CD634ADB}" type="presParOf" srcId="{1E0358AD-3909-497D-A709-CE92E9C91D51}" destId="{E4AD469D-FEEE-472C-8E3C-18AC544E3A73}" srcOrd="2" destOrd="0" presId="urn:microsoft.com/office/officeart/2005/8/layout/vList4#2"/>
    <dgm:cxn modelId="{710ECDE6-D38A-418A-BDF7-C751D241671B}" type="presParOf" srcId="{E691DF74-B75A-48CD-A8A8-02A2EB45EEEF}" destId="{50C09B1F-A227-4B3A-B788-7672BF26310E}" srcOrd="1" destOrd="0" presId="urn:microsoft.com/office/officeart/2005/8/layout/vList4#2"/>
    <dgm:cxn modelId="{C5A47A90-216B-4856-AFCA-867BEE2E9B84}" type="presParOf" srcId="{E691DF74-B75A-48CD-A8A8-02A2EB45EEEF}" destId="{D788B2E8-3DB4-476B-B01C-AEC9BAC8DC93}" srcOrd="2" destOrd="0" presId="urn:microsoft.com/office/officeart/2005/8/layout/vList4#2"/>
    <dgm:cxn modelId="{98F1BCDE-8122-4324-8BC3-C9A9C057778B}" type="presParOf" srcId="{D788B2E8-3DB4-476B-B01C-AEC9BAC8DC93}" destId="{8005A94F-360B-4C99-902C-29FE37D2E505}" srcOrd="0" destOrd="0" presId="urn:microsoft.com/office/officeart/2005/8/layout/vList4#2"/>
    <dgm:cxn modelId="{6C1F56F0-3E7A-465E-AA6B-806B95E3DEDD}" type="presParOf" srcId="{D788B2E8-3DB4-476B-B01C-AEC9BAC8DC93}" destId="{D9DF01BE-8363-45EF-A34D-73CA2CE67D68}" srcOrd="1" destOrd="0" presId="urn:microsoft.com/office/officeart/2005/8/layout/vList4#2"/>
    <dgm:cxn modelId="{2E992F2C-F2A2-4897-A942-C10AC8421F64}" type="presParOf" srcId="{D788B2E8-3DB4-476B-B01C-AEC9BAC8DC93}" destId="{D3C2D643-97E8-4004-9BF8-61230C25BA22}" srcOrd="2" destOrd="0" presId="urn:microsoft.com/office/officeart/2005/8/layout/vList4#2"/>
    <dgm:cxn modelId="{4B429036-B305-4DF7-9B55-AC7F6B82867F}" type="presParOf" srcId="{E691DF74-B75A-48CD-A8A8-02A2EB45EEEF}" destId="{B9D00C0B-AFD3-4DB4-96B6-C13971256CDA}" srcOrd="3" destOrd="0" presId="urn:microsoft.com/office/officeart/2005/8/layout/vList4#2"/>
    <dgm:cxn modelId="{2B8FEDAB-6496-4ED8-A9FD-192B106DAC2A}" type="presParOf" srcId="{E691DF74-B75A-48CD-A8A8-02A2EB45EEEF}" destId="{293C8208-AD8B-49FE-9270-1D38970999B1}" srcOrd="4" destOrd="0" presId="urn:microsoft.com/office/officeart/2005/8/layout/vList4#2"/>
    <dgm:cxn modelId="{29070C73-B1E1-479C-BF50-4EA492E9437B}" type="presParOf" srcId="{293C8208-AD8B-49FE-9270-1D38970999B1}" destId="{3966A4F2-4E27-42D2-8271-E1FD02142779}" srcOrd="0" destOrd="0" presId="urn:microsoft.com/office/officeart/2005/8/layout/vList4#2"/>
    <dgm:cxn modelId="{4C7AE986-EE76-4634-9805-B1E97C284EBA}" type="presParOf" srcId="{293C8208-AD8B-49FE-9270-1D38970999B1}" destId="{36F9F7B4-E2B1-468E-A927-77BA613A913E}" srcOrd="1" destOrd="0" presId="urn:microsoft.com/office/officeart/2005/8/layout/vList4#2"/>
    <dgm:cxn modelId="{6D4EE80C-9D11-41D9-A9FA-F95EB5A06380}" type="presParOf" srcId="{293C8208-AD8B-49FE-9270-1D38970999B1}" destId="{4B3BEB36-BACF-4D51-A831-902B72515182}" srcOrd="2" destOrd="0" presId="urn:microsoft.com/office/officeart/2005/8/layout/vList4#2"/>
    <dgm:cxn modelId="{6C91C14C-00E1-430B-AD5C-D4074B8CE27F}" type="presParOf" srcId="{E691DF74-B75A-48CD-A8A8-02A2EB45EEEF}" destId="{EF488F1C-3C63-40BC-AB77-16122FEE116D}" srcOrd="5" destOrd="0" presId="urn:microsoft.com/office/officeart/2005/8/layout/vList4#2"/>
    <dgm:cxn modelId="{D593E5BB-0B34-437D-B9B9-3EEA9F178BEE}" type="presParOf" srcId="{E691DF74-B75A-48CD-A8A8-02A2EB45EEEF}" destId="{0E1F035E-E9EF-43F4-8BE9-80A55995F69A}" srcOrd="6" destOrd="0" presId="urn:microsoft.com/office/officeart/2005/8/layout/vList4#2"/>
    <dgm:cxn modelId="{1DB518A6-3642-4C2E-AB3C-3F8B62235521}" type="presParOf" srcId="{0E1F035E-E9EF-43F4-8BE9-80A55995F69A}" destId="{07601715-07C5-4401-9990-1F2607346F8B}" srcOrd="0" destOrd="0" presId="urn:microsoft.com/office/officeart/2005/8/layout/vList4#2"/>
    <dgm:cxn modelId="{EAFF88A7-D3A3-4FB4-B9E7-541D1D476AAF}" type="presParOf" srcId="{0E1F035E-E9EF-43F4-8BE9-80A55995F69A}" destId="{A09B395E-D7F5-4808-A2FF-2CE508AE3BFA}" srcOrd="1" destOrd="0" presId="urn:microsoft.com/office/officeart/2005/8/layout/vList4#2"/>
    <dgm:cxn modelId="{6378C08B-FF88-4E2E-8C48-200A07E58467}" type="presParOf" srcId="{0E1F035E-E9EF-43F4-8BE9-80A55995F69A}" destId="{515B134F-D313-43D1-803E-C0471C64C60A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6B00E-F448-41E3-A6FE-76BB2AA95840}">
      <dsp:nvSpPr>
        <dsp:cNvPr id="0" name=""/>
        <dsp:cNvSpPr/>
      </dsp:nvSpPr>
      <dsp:spPr>
        <a:xfrm rot="5400000">
          <a:off x="-190454" y="192504"/>
          <a:ext cx="1269698" cy="888789"/>
        </a:xfrm>
        <a:prstGeom prst="chevron">
          <a:avLst/>
        </a:prstGeom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446445"/>
        <a:ext cx="888789" cy="380909"/>
      </dsp:txXfrm>
    </dsp:sp>
    <dsp:sp modelId="{83C5F3A8-4BC8-4CFD-B3C1-829C4333D4BF}">
      <dsp:nvSpPr>
        <dsp:cNvPr id="0" name=""/>
        <dsp:cNvSpPr/>
      </dsp:nvSpPr>
      <dsp:spPr>
        <a:xfrm rot="5400000">
          <a:off x="4391445" y="-3500606"/>
          <a:ext cx="825304" cy="7830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Основные направления бюджетной и налоговой политики</a:t>
          </a:r>
          <a:endParaRPr lang="ru-RU" sz="2700" b="1" kern="1200" dirty="0"/>
        </a:p>
      </dsp:txBody>
      <dsp:txXfrm rot="-5400000">
        <a:off x="888789" y="42338"/>
        <a:ext cx="7790328" cy="744728"/>
      </dsp:txXfrm>
    </dsp:sp>
    <dsp:sp modelId="{BCF3E054-1CA0-4A1F-AB38-2A7B9A3AADC4}">
      <dsp:nvSpPr>
        <dsp:cNvPr id="0" name=""/>
        <dsp:cNvSpPr/>
      </dsp:nvSpPr>
      <dsp:spPr>
        <a:xfrm rot="5400000">
          <a:off x="-190454" y="1315728"/>
          <a:ext cx="1269698" cy="888789"/>
        </a:xfrm>
        <a:prstGeom prst="chevron">
          <a:avLst/>
        </a:prstGeom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1569669"/>
        <a:ext cx="888789" cy="380909"/>
      </dsp:txXfrm>
    </dsp:sp>
    <dsp:sp modelId="{03EABA02-A5A2-409E-9172-09DD1D5AFDDB}">
      <dsp:nvSpPr>
        <dsp:cNvPr id="0" name=""/>
        <dsp:cNvSpPr/>
      </dsp:nvSpPr>
      <dsp:spPr>
        <a:xfrm rot="5400000">
          <a:off x="4391445" y="-2377382"/>
          <a:ext cx="825304" cy="7830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</a:t>
          </a:r>
          <a:endParaRPr lang="ru-RU" sz="2700" kern="1200" dirty="0"/>
        </a:p>
      </dsp:txBody>
      <dsp:txXfrm rot="-5400000">
        <a:off x="888789" y="1165562"/>
        <a:ext cx="7790328" cy="744728"/>
      </dsp:txXfrm>
    </dsp:sp>
    <dsp:sp modelId="{33873E1A-2416-49C8-891C-AE94D88C54ED}">
      <dsp:nvSpPr>
        <dsp:cNvPr id="0" name=""/>
        <dsp:cNvSpPr/>
      </dsp:nvSpPr>
      <dsp:spPr>
        <a:xfrm rot="5400000">
          <a:off x="-190454" y="2438952"/>
          <a:ext cx="1269698" cy="888789"/>
        </a:xfrm>
        <a:prstGeom prst="chevron">
          <a:avLst/>
        </a:prstGeom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2692893"/>
        <a:ext cx="888789" cy="380909"/>
      </dsp:txXfrm>
    </dsp:sp>
    <dsp:sp modelId="{A5E0BB09-A8BA-44F2-81A5-827885CC04A7}">
      <dsp:nvSpPr>
        <dsp:cNvPr id="0" name=""/>
        <dsp:cNvSpPr/>
      </dsp:nvSpPr>
      <dsp:spPr>
        <a:xfrm rot="5400000">
          <a:off x="4391445" y="-1254158"/>
          <a:ext cx="825304" cy="7830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Прогноз социально-экономического развития на три года</a:t>
          </a:r>
          <a:endParaRPr lang="ru-RU" sz="2700" b="1" kern="1200" dirty="0"/>
        </a:p>
      </dsp:txBody>
      <dsp:txXfrm rot="-5400000">
        <a:off x="888789" y="2288786"/>
        <a:ext cx="7790328" cy="744728"/>
      </dsp:txXfrm>
    </dsp:sp>
    <dsp:sp modelId="{3E33B3C4-9FA1-48B6-BD4C-A498F3230474}">
      <dsp:nvSpPr>
        <dsp:cNvPr id="0" name=""/>
        <dsp:cNvSpPr/>
      </dsp:nvSpPr>
      <dsp:spPr>
        <a:xfrm rot="5400000">
          <a:off x="-190454" y="3562176"/>
          <a:ext cx="1269698" cy="888789"/>
        </a:xfrm>
        <a:prstGeom prst="chevron">
          <a:avLst/>
        </a:prstGeom>
        <a:gradFill rotWithShape="0">
          <a:gsLst>
            <a:gs pos="20000">
              <a:srgbClr val="2603BD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1" y="3816117"/>
        <a:ext cx="888789" cy="380909"/>
      </dsp:txXfrm>
    </dsp:sp>
    <dsp:sp modelId="{2E3B7732-9C5C-49E0-8C02-31B5D0C9106B}">
      <dsp:nvSpPr>
        <dsp:cNvPr id="0" name=""/>
        <dsp:cNvSpPr/>
      </dsp:nvSpPr>
      <dsp:spPr>
        <a:xfrm rot="5400000">
          <a:off x="4391445" y="-130934"/>
          <a:ext cx="825304" cy="7830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/>
            <a:t>Бюджетный кодекс Российской Федерации</a:t>
          </a:r>
          <a:endParaRPr lang="ru-RU" sz="2700" b="1" kern="1200" dirty="0"/>
        </a:p>
      </dsp:txBody>
      <dsp:txXfrm rot="-5400000">
        <a:off x="888789" y="3412010"/>
        <a:ext cx="7790328" cy="744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52AC7-4AEF-4BF8-B2F5-F86CDEC61C9E}">
      <dsp:nvSpPr>
        <dsp:cNvPr id="0" name=""/>
        <dsp:cNvSpPr/>
      </dsp:nvSpPr>
      <dsp:spPr>
        <a:xfrm>
          <a:off x="0" y="0"/>
          <a:ext cx="8836056" cy="1879133"/>
        </a:xfrm>
        <a:prstGeom prst="roundRect">
          <a:avLst>
            <a:gd name="adj" fmla="val 10000"/>
          </a:avLst>
        </a:prstGeom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бережливость и максимальная отдача, снижение неэффективных трат бюджета, обеспечение исполнения гарантированных расходных обязательств, одновременный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 </a:t>
          </a:r>
        </a:p>
      </dsp:txBody>
      <dsp:txXfrm>
        <a:off x="1891592" y="0"/>
        <a:ext cx="6944463" cy="1879133"/>
      </dsp:txXfrm>
    </dsp:sp>
    <dsp:sp modelId="{1BA6DFA3-07AB-48D9-9812-1B29002AC382}">
      <dsp:nvSpPr>
        <dsp:cNvPr id="0" name=""/>
        <dsp:cNvSpPr/>
      </dsp:nvSpPr>
      <dsp:spPr>
        <a:xfrm>
          <a:off x="124381" y="442039"/>
          <a:ext cx="1767211" cy="995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5A94F-360B-4C99-902C-29FE37D2E505}">
      <dsp:nvSpPr>
        <dsp:cNvPr id="0" name=""/>
        <dsp:cNvSpPr/>
      </dsp:nvSpPr>
      <dsp:spPr>
        <a:xfrm>
          <a:off x="0" y="2003514"/>
          <a:ext cx="8836056" cy="1508873"/>
        </a:xfrm>
        <a:prstGeom prst="roundRect">
          <a:avLst>
            <a:gd name="adj" fmla="val 10000"/>
          </a:avLst>
        </a:prstGeom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определение четких приоритетов использования бюджетных средств с учетом текущей экономической ситуации: при планировании бюджетных ассигнований на 2019 год и плановый период  следует детально оценить содержание муниципальных программ, соразмерив объемы их финансового обеспечения с реальными возможностями  бюджета; </a:t>
          </a:r>
        </a:p>
      </dsp:txBody>
      <dsp:txXfrm>
        <a:off x="1891592" y="2003514"/>
        <a:ext cx="6944463" cy="1508873"/>
      </dsp:txXfrm>
    </dsp:sp>
    <dsp:sp modelId="{D9DF01BE-8363-45EF-A34D-73CA2CE67D68}">
      <dsp:nvSpPr>
        <dsp:cNvPr id="0" name=""/>
        <dsp:cNvSpPr/>
      </dsp:nvSpPr>
      <dsp:spPr>
        <a:xfrm>
          <a:off x="183706" y="2428887"/>
          <a:ext cx="1767211" cy="995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6A4F2-4E27-42D2-8271-E1FD02142779}">
      <dsp:nvSpPr>
        <dsp:cNvPr id="0" name=""/>
        <dsp:cNvSpPr/>
      </dsp:nvSpPr>
      <dsp:spPr>
        <a:xfrm>
          <a:off x="0" y="3636770"/>
          <a:ext cx="8836056" cy="1243816"/>
        </a:xfrm>
        <a:prstGeom prst="roundRect">
          <a:avLst>
            <a:gd name="adj" fmla="val 10000"/>
          </a:avLst>
        </a:prstGeom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 </a:t>
          </a:r>
        </a:p>
      </dsp:txBody>
      <dsp:txXfrm>
        <a:off x="1891592" y="3636770"/>
        <a:ext cx="6944463" cy="1243816"/>
      </dsp:txXfrm>
    </dsp:sp>
    <dsp:sp modelId="{36F9F7B4-E2B1-468E-A927-77BA613A913E}">
      <dsp:nvSpPr>
        <dsp:cNvPr id="0" name=""/>
        <dsp:cNvSpPr/>
      </dsp:nvSpPr>
      <dsp:spPr>
        <a:xfrm>
          <a:off x="168632" y="3767271"/>
          <a:ext cx="1767211" cy="995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01715-07C5-4401-9990-1F2607346F8B}">
      <dsp:nvSpPr>
        <dsp:cNvPr id="0" name=""/>
        <dsp:cNvSpPr/>
      </dsp:nvSpPr>
      <dsp:spPr>
        <a:xfrm>
          <a:off x="0" y="5066039"/>
          <a:ext cx="8836056" cy="872910"/>
        </a:xfrm>
        <a:prstGeom prst="roundRect">
          <a:avLst>
            <a:gd name="adj" fmla="val 10000"/>
          </a:avLst>
        </a:prstGeom>
        <a:gradFill rotWithShape="0">
          <a:gsLst>
            <a:gs pos="20000">
              <a:srgbClr val="00B0F0"/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социальная значимость ­бюджетных расходов.</a:t>
          </a:r>
        </a:p>
      </dsp:txBody>
      <dsp:txXfrm>
        <a:off x="1891592" y="5066039"/>
        <a:ext cx="6944463" cy="872910"/>
      </dsp:txXfrm>
    </dsp:sp>
    <dsp:sp modelId="{A09B395E-D7F5-4808-A2FF-2CE508AE3BFA}">
      <dsp:nvSpPr>
        <dsp:cNvPr id="0" name=""/>
        <dsp:cNvSpPr/>
      </dsp:nvSpPr>
      <dsp:spPr>
        <a:xfrm>
          <a:off x="124381" y="5004968"/>
          <a:ext cx="1767211" cy="9950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8160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6" y="0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8160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54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8160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6" y="6456254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B0980-7376-4328-810E-9E7AAC6363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6" y="0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392488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9746"/>
            <a:ext cx="7943850" cy="30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54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6" y="6456254"/>
            <a:ext cx="4303713" cy="3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5ACCCC-AAD6-40AE-987C-BB5E26FA71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643C3-CA71-407A-AF64-39CE5303D5ED}" type="slidenum">
              <a:rPr lang="ru-RU"/>
              <a:pPr/>
              <a:t>0</a:t>
            </a:fld>
            <a:endParaRPr lang="ru-RU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CCCC-AAD6-40AE-987C-BB5E26FA71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8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8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8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8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8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8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88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 lIns="91432" tIns="45716" rIns="91432" bIns="45716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8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1432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8844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2813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8884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2813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8884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1EEC93-16BB-4548-8A52-4E5BCB9271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7813"/>
            <a:ext cx="21590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2413" y="277813"/>
            <a:ext cx="6327775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EEEF91-3D28-415C-8242-6EB2F81819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74BA7B-18B2-4B7E-87C0-57D85CF820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4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01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14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1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1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0147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01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14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 lIns="91440" tIns="45720" rIns="91440" bIns="45720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14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01484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014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014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16F11A0-F7DA-4714-8BA3-E4177E8F6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1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1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82" grpId="0"/>
      <p:bldP spid="70148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1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1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1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14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60463"/>
            <a:ext cx="424497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60463"/>
            <a:ext cx="424497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7813"/>
            <a:ext cx="2160587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7813"/>
            <a:ext cx="6329363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EEEF91-3D28-415C-8242-6EB2F81819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74BA7B-18B2-4B7E-87C0-57D85CF820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11A0-F7DA-4714-8BA3-E4177E8F68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8B1E-9D77-4CD4-B7D1-BAA892B71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413" y="1160463"/>
            <a:ext cx="424338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60463"/>
            <a:ext cx="4243388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7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7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87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7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87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277813"/>
            <a:ext cx="86391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998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160463"/>
            <a:ext cx="86391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976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4010" r:id="rId12"/>
    <p:sldLayoutId id="2147484011" r:id="rId13"/>
  </p:sldLayoutIdLst>
  <p:transition spd="med"/>
  <p:txStyles>
    <p:titleStyle>
      <a:lvl1pPr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þ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2575" algn="l" defTabSz="912813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2pPr>
      <a:lvl3pPr marL="1141413" indent="-22860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1400">
          <a:solidFill>
            <a:schemeClr val="tx1"/>
          </a:solidFill>
          <a:latin typeface="+mn-lt"/>
        </a:defRPr>
      </a:lvl3pPr>
      <a:lvl4pPr marL="1600200" indent="-228600" algn="l" defTabSz="912813" rtl="0" fontAlgn="base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2058988" indent="-230188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300">
          <a:solidFill>
            <a:schemeClr val="tx1"/>
          </a:solidFill>
          <a:latin typeface="+mn-lt"/>
        </a:defRPr>
      </a:lvl5pPr>
      <a:lvl6pPr marL="2516188" indent="-230188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300">
          <a:solidFill>
            <a:schemeClr val="tx1"/>
          </a:solidFill>
          <a:latin typeface="+mn-lt"/>
        </a:defRPr>
      </a:lvl6pPr>
      <a:lvl7pPr marL="2973388" indent="-230188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300">
          <a:solidFill>
            <a:schemeClr val="tx1"/>
          </a:solidFill>
          <a:latin typeface="+mn-lt"/>
        </a:defRPr>
      </a:lvl7pPr>
      <a:lvl8pPr marL="3430588" indent="-230188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300">
          <a:solidFill>
            <a:schemeClr val="tx1"/>
          </a:solidFill>
          <a:latin typeface="+mn-lt"/>
        </a:defRPr>
      </a:lvl8pPr>
      <a:lvl9pPr marL="3887788" indent="-230188" algn="l" defTabSz="912813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4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00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0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0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0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004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00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04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7813"/>
            <a:ext cx="86423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04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60463"/>
            <a:ext cx="864235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4008" r:id="rId12"/>
    <p:sldLayoutId id="2147484009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00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00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0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0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0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0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0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0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0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0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0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0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0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0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58" grpId="0"/>
      <p:bldP spid="70045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0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04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0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04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0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04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0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04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0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04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00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þ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3/10/2020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8" y="3789363"/>
            <a:ext cx="8424863" cy="271147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Назарово </a:t>
            </a:r>
            <a:b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</a:t>
            </a:r>
            <a:b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2021-2022 гг.</a:t>
            </a:r>
            <a:b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города назар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324"/>
            <a:ext cx="8790844" cy="3709311"/>
          </a:xfrm>
          <a:prstGeom prst="rect">
            <a:avLst/>
          </a:prstGeom>
          <a:noFill/>
        </p:spPr>
      </p:pic>
      <p:pic>
        <p:nvPicPr>
          <p:cNvPr id="9" name="Picture 1" descr="C:\Documents and Settings\Администратор\Рабочий стол\754b4588jp_6165706_9979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0324"/>
            <a:ext cx="1360196" cy="186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3100" dirty="0" smtClean="0">
                <a:ln w="50800"/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Муниципальные программы  города Назарово</a:t>
            </a:r>
            <a: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31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ru-RU" sz="4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Arial" pitchFamily="34" charset="0"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1000108"/>
          <a:ext cx="8401078" cy="4049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9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1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01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01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01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959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/>
                        <a:t>№ </a:t>
                      </a:r>
                      <a:r>
                        <a:rPr lang="ru-RU" sz="1200" baseline="0" dirty="0" err="1"/>
                        <a:t>п\п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/>
                        <a:t>Наименование программ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ru-RU" sz="1200" kern="1200" baseline="0" dirty="0" smtClean="0"/>
                        <a:t>2019</a:t>
                      </a:r>
                      <a:endParaRPr lang="ru-RU" sz="1200" baseline="0" dirty="0"/>
                    </a:p>
                    <a:p>
                      <a:pPr indent="-57785" algn="ctr">
                        <a:spcAft>
                          <a:spcPts val="0"/>
                        </a:spcAft>
                      </a:pPr>
                      <a:r>
                        <a:rPr lang="ru-RU" sz="1100" kern="1200" baseline="0" dirty="0"/>
                        <a:t>(</a:t>
                      </a:r>
                      <a:r>
                        <a:rPr lang="ru-RU" sz="1100" kern="1200" baseline="0" dirty="0" err="1" smtClean="0"/>
                        <a:t>первонача-льный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baseline="0" dirty="0"/>
                        <a:t>план)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spcAft>
                          <a:spcPts val="0"/>
                        </a:spcAft>
                      </a:pPr>
                      <a:r>
                        <a:rPr lang="ru-RU" sz="1200" kern="1200" baseline="0" dirty="0" smtClean="0"/>
                        <a:t>2019 </a:t>
                      </a:r>
                      <a:r>
                        <a:rPr lang="ru-RU" sz="1100" kern="1200" baseline="0" dirty="0"/>
                        <a:t>(</a:t>
                      </a:r>
                      <a:r>
                        <a:rPr lang="ru-RU" sz="1100" kern="1200" baseline="0" dirty="0" err="1" smtClean="0"/>
                        <a:t>утвержден-ный</a:t>
                      </a:r>
                      <a:r>
                        <a:rPr lang="ru-RU" sz="1100" kern="1200" baseline="0" dirty="0" smtClean="0"/>
                        <a:t> </a:t>
                      </a:r>
                      <a:r>
                        <a:rPr lang="ru-RU" sz="1100" kern="1200" baseline="0" dirty="0"/>
                        <a:t>план на </a:t>
                      </a:r>
                      <a:r>
                        <a:rPr lang="ru-RU" sz="1100" kern="1200" baseline="0" dirty="0" smtClean="0"/>
                        <a:t>01.10.2019)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2020 </a:t>
                      </a:r>
                      <a:r>
                        <a:rPr lang="ru-RU" sz="1200" baseline="0" dirty="0"/>
                        <a:t>(проект)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2021 </a:t>
                      </a:r>
                      <a:r>
                        <a:rPr lang="ru-RU" sz="1200" baseline="0" dirty="0"/>
                        <a:t>(проект)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2022 </a:t>
                      </a:r>
                      <a:r>
                        <a:rPr lang="ru-RU" sz="1200" baseline="0" dirty="0"/>
                        <a:t>(проект)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145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/>
                        <a:t>14.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«Профилактика правонарушений, укрепление общественного порядка и общественной безопасности в городе Назарово»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42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 городе Назарово»</a:t>
                      </a:r>
                      <a:endParaRPr lang="ru-RU" sz="1100" baseline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071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«Формирование законопослушного поведения участников дорожного движения в городе Назарово»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42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и противодействие коррупции в городе Назарово»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1532" marR="21532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baseline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525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1015,59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smtClean="0"/>
                        <a:t>1319,8 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1150,18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1184,88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1077,08</a:t>
                      </a:r>
                      <a:endParaRPr lang="ru-RU" sz="12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Администрация рабочего поселка Беково. . Администрацией рабочего поселка Беково утвержден отчет об исполнении бюджета рабочего п"/>
          <p:cNvPicPr>
            <a:picLocks noChangeAspect="1" noChangeArrowheads="1"/>
          </p:cNvPicPr>
          <p:nvPr/>
        </p:nvPicPr>
        <p:blipFill>
          <a:blip r:embed="rId2" cstate="print"/>
          <a:srcRect l="2810" t="5172"/>
          <a:stretch>
            <a:fillRect/>
          </a:stretch>
        </p:blipFill>
        <p:spPr bwMode="auto">
          <a:xfrm>
            <a:off x="142844" y="2571744"/>
            <a:ext cx="8715436" cy="414340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Спасибо за внимание!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Основа составления бюджета города Назарово на 2020 год</a:t>
            </a:r>
            <a:r>
              <a:rPr lang="en-US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2021-20</a:t>
            </a:r>
            <a:r>
              <a:rPr lang="en-US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гг.</a:t>
            </a:r>
            <a:endParaRPr lang="ru-RU" sz="3200" dirty="0">
              <a:ln w="5080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857364"/>
          <a:ext cx="87194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Основные задачи бюджетного планирования</a:t>
            </a:r>
            <a:endParaRPr lang="ru-RU" sz="3200" dirty="0">
              <a:ln w="5080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3605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9165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параметры бюджета г. Назарово на 2020-2022гг. </a:t>
            </a:r>
            <a:endParaRPr lang="ru-RU" sz="3200" dirty="0">
              <a:ln w="5080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571613"/>
          <a:ext cx="8501122" cy="4857785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Параметры бюджета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557">
                <a:tc>
                  <a:txBody>
                    <a:bodyPr/>
                    <a:lstStyle/>
                    <a:p>
                      <a:pPr marL="0" indent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Доходы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1 206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1215,1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1121,9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1557">
                <a:tc>
                  <a:txBody>
                    <a:bodyPr/>
                    <a:lstStyle/>
                    <a:p>
                      <a:pPr marL="0" indent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1206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1253,1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1 160,1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1557">
                <a:tc>
                  <a:txBody>
                    <a:bodyPr/>
                    <a:lstStyle/>
                    <a:p>
                      <a:pPr marL="0" indent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-38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-38,2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1557">
                <a:tc>
                  <a:txBody>
                    <a:bodyPr/>
                    <a:lstStyle/>
                    <a:p>
                      <a:pPr marL="0" indent="533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Профицит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5140" y="12022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млн. руб.</a:t>
            </a:r>
            <a:endParaRPr lang="ru-RU" b="1" dirty="0">
              <a:latin typeface="+mn-lt"/>
            </a:endParaRPr>
          </a:p>
        </p:txBody>
      </p:sp>
      <p:pic>
        <p:nvPicPr>
          <p:cNvPr id="5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5715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на 2020 год </a:t>
            </a:r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214686"/>
          <a:ext cx="4114800" cy="33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29082" y="3214686"/>
          <a:ext cx="4429156" cy="337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214422"/>
            <a:ext cx="8258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Налоговые доходы-368,1 млн. рублей</a:t>
            </a:r>
          </a:p>
          <a:p>
            <a:r>
              <a:rPr lang="ru-RU" sz="2800" b="1" dirty="0" smtClean="0">
                <a:latin typeface="+mn-lt"/>
              </a:rPr>
              <a:t>Неналоговые доходы-22,9 млн. рублей</a:t>
            </a:r>
          </a:p>
          <a:p>
            <a:r>
              <a:rPr lang="ru-RU" sz="2800" b="1" dirty="0" smtClean="0">
                <a:latin typeface="+mn-lt"/>
              </a:rPr>
              <a:t>Дотации из краевого бюджета-204,9 млн. рублей</a:t>
            </a:r>
          </a:p>
          <a:p>
            <a:r>
              <a:rPr lang="ru-RU" sz="2800" b="1" dirty="0" smtClean="0">
                <a:latin typeface="+mn-lt"/>
              </a:rPr>
              <a:t>Субсидии и субвенции – 610,1 млн.рублей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358346" cy="64294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на 2020</a:t>
            </a:r>
            <a:b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38"/>
          <a:ext cx="3000396" cy="492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643306" y="1000108"/>
          <a:ext cx="51435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643306" y="3857628"/>
          <a:ext cx="514353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dirty="0" smtClean="0">
                <a:ln w="5080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на 2019-2022 годы</a:t>
            </a:r>
            <a:endParaRPr lang="ru-RU" sz="2800" dirty="0">
              <a:ln w="5080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571613"/>
          <a:ext cx="7429552" cy="4937014"/>
        </p:xfrm>
        <a:graphic>
          <a:graphicData uri="http://schemas.openxmlformats.org/drawingml/2006/table">
            <a:tbl>
              <a:tblPr/>
              <a:tblGrid>
                <a:gridCol w="3796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3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5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Период по годам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Всего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расходы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293"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8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57785"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(первоначальный план)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1 063,7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(утвержденный план на 01.10.2019)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1 375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01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2020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1 206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2021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1 253,1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2022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1 160,1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72198" y="12022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млн. руб.</a:t>
            </a:r>
            <a:endParaRPr lang="ru-RU" b="1" dirty="0">
              <a:latin typeface="+mn-lt"/>
            </a:endParaRPr>
          </a:p>
        </p:txBody>
      </p:sp>
      <p:pic>
        <p:nvPicPr>
          <p:cNvPr id="5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500306"/>
            <a:ext cx="8229600" cy="3571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 fontScale="85000" lnSpcReduction="10000"/>
          </a:bodyPr>
          <a:lstStyle/>
          <a:p>
            <a:pPr marL="14288" indent="-14288" algn="ctr">
              <a:buNone/>
            </a:pPr>
            <a:r>
              <a:rPr lang="ru-RU" sz="3100" b="1" dirty="0" smtClean="0"/>
              <a:t>   Прогноз расходов бюджета городского округа города Назарово на 2020 год и плановый период 2021-2022 годов рассчитан на основе базового объема расходов  бюджета 2019 года с учетом увеличения на принимаемые обязательства, в том числе:</a:t>
            </a:r>
          </a:p>
          <a:p>
            <a:pPr marL="14288" lvl="0" indent="-14288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4288" lvl="0" indent="-142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-индексация расходов на оплату коммунальных услуг с 1 января 2020 года на 5,3%; </a:t>
            </a:r>
          </a:p>
          <a:p>
            <a:pPr marL="14288" lvl="0" indent="-142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-индексация расходов на приобретение продуктов для организации питания в муниципальных образовательных учреждениях с 1 января 2020 года на 3,9%;</a:t>
            </a:r>
          </a:p>
          <a:p>
            <a:pPr marL="14288" lvl="0" indent="-142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-сохранение объемов расходов на осуществление прочих расходов на уровне 2019 года;</a:t>
            </a:r>
          </a:p>
          <a:p>
            <a:pPr marL="14288" lvl="0" indent="-14288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-расходы на оплату труда работников бюджетной сферы края на 2020 год и плановый период 2021-2022 годов определены с учётом повышения уровня заработной платы работников бюджетной сферы края с 1 октября 2020 года на 3%.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8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300" normalizeH="0" baseline="0" dirty="0" smtClean="0">
                <a:ln>
                  <a:noFill/>
                </a:ln>
                <a:latin typeface="+mn-lt"/>
                <a:ea typeface="Times New Roman" pitchFamily="18" charset="0"/>
                <a:cs typeface="Arial" pitchFamily="34" charset="0"/>
              </a:rPr>
              <a:t>Муниципальные программы  города Назаро</a:t>
            </a:r>
            <a:r>
              <a:rPr kumimoji="0" lang="ru-RU" sz="2000" b="1" i="0" u="none" strike="noStrike" cap="none" spc="300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во</a:t>
            </a:r>
            <a:endParaRPr kumimoji="0" lang="ru-RU" sz="2000" b="1" i="0" u="none" strike="noStrike" cap="none" spc="300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3833" y="315471"/>
            <a:ext cx="13573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>
                <a:solidFill>
                  <a:schemeClr val="bg1"/>
                </a:solidFill>
                <a:latin typeface="+mn-lt"/>
              </a:rPr>
              <a:t>млн. руб.</a:t>
            </a:r>
            <a:endParaRPr lang="ru-RU" sz="13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14354"/>
          <a:ext cx="8786872" cy="5929356"/>
        </p:xfrm>
        <a:graphic>
          <a:graphicData uri="http://schemas.openxmlformats.org/drawingml/2006/table">
            <a:tbl>
              <a:tblPr/>
              <a:tblGrid>
                <a:gridCol w="366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19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19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6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19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программ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57785"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первонача-льный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план)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утвержден-ный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01.10.2019)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(проект)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«Развитие образования города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673,5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747,3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770,1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762,5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756,8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«Развитие культуры  в городе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«Развитие физической культуры и спорта в городе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77,9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«Молодежь города Назарово в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XXI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веке»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46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«Содействие развитию гражданского общества в городе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«Система социальной защиты населения города»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41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«Развитие транспортной системы города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1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«Реформирование и модернизация жилищно-коммунального хозяйства и повышение энергетической эффективности 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6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«Формирование комфортной городской среды на территории города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12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«Создание условий для обеспечения  доступным и комфортным жильем граждан города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1,44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008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«Развитие малого и среднего предпринимательства на территории города Назарово»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«Управление муниципальными финансами»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51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«Защита населения и территории города Назарово от чрезвычайных ситуаций природного и техногенного характера»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746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«Управление муниципальным имуществом и земельными ресурсами»</a:t>
                      </a:r>
                    </a:p>
                  </a:txBody>
                  <a:tcPr marL="21532" marR="21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1532" marR="21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4" descr="https://upload.wikimedia.org/wikipedia/commons/thumb/7/75/Flag_of_Nazarovo_%28Krasnoyarsk_kray%29.svg/900px-Flag_of_Nazarovo_%28Krasnoyarsk_kray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МБО">
  <a:themeElements>
    <a:clrScheme name="МБО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МБО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МБО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БО 10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FF990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8A00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11">
        <a:dk1>
          <a:srgbClr val="000080"/>
        </a:dk1>
        <a:lt1>
          <a:srgbClr val="FFFFFF"/>
        </a:lt1>
        <a:dk2>
          <a:srgbClr val="000099"/>
        </a:dk2>
        <a:lt2>
          <a:srgbClr val="FF9900"/>
        </a:lt2>
        <a:accent1>
          <a:srgbClr val="3366FF"/>
        </a:accent1>
        <a:accent2>
          <a:srgbClr val="FFCC66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B95C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БО 12">
        <a:dk1>
          <a:srgbClr val="000080"/>
        </a:dk1>
        <a:lt1>
          <a:srgbClr val="FFFFFF"/>
        </a:lt1>
        <a:dk2>
          <a:srgbClr val="000099"/>
        </a:dk2>
        <a:lt2>
          <a:srgbClr val="FFFF99"/>
        </a:lt2>
        <a:accent1>
          <a:srgbClr val="3366FF"/>
        </a:accent1>
        <a:accent2>
          <a:srgbClr val="FFCC66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B95C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МБО">
  <a:themeElements>
    <a:clrScheme name="">
      <a:dk1>
        <a:srgbClr val="000080"/>
      </a:dk1>
      <a:lt1>
        <a:srgbClr val="FFFF99"/>
      </a:lt1>
      <a:dk2>
        <a:srgbClr val="000099"/>
      </a:dk2>
      <a:lt2>
        <a:srgbClr val="81B4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82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МБО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МБО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МБО 10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FF990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8A00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11">
        <a:dk1>
          <a:srgbClr val="000080"/>
        </a:dk1>
        <a:lt1>
          <a:srgbClr val="FFFFFF"/>
        </a:lt1>
        <a:dk2>
          <a:srgbClr val="000099"/>
        </a:dk2>
        <a:lt2>
          <a:srgbClr val="FF9900"/>
        </a:lt2>
        <a:accent1>
          <a:srgbClr val="3366FF"/>
        </a:accent1>
        <a:accent2>
          <a:srgbClr val="FFCC66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B95C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МБО 12">
        <a:dk1>
          <a:srgbClr val="000080"/>
        </a:dk1>
        <a:lt1>
          <a:srgbClr val="FFFFFF"/>
        </a:lt1>
        <a:dk2>
          <a:srgbClr val="000099"/>
        </a:dk2>
        <a:lt2>
          <a:srgbClr val="FFFF99"/>
        </a:lt2>
        <a:accent1>
          <a:srgbClr val="3366FF"/>
        </a:accent1>
        <a:accent2>
          <a:srgbClr val="FFCC66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B95C"/>
        </a:accent6>
        <a:hlink>
          <a:srgbClr val="FF00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ECA95"/>
      </a:dk2>
      <a:lt2>
        <a:srgbClr val="FEFAC9"/>
      </a:lt2>
      <a:accent1>
        <a:srgbClr val="C9D2BD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формированию бюджета2007</Template>
  <TotalTime>23026</TotalTime>
  <Words>678</Words>
  <Application>Microsoft Office PowerPoint</Application>
  <PresentationFormat>Экран (4:3)</PresentationFormat>
  <Paragraphs>221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МБО</vt:lpstr>
      <vt:lpstr>1_МБО</vt:lpstr>
      <vt:lpstr>Апекс</vt:lpstr>
      <vt:lpstr>ПРОЕКТ  бюджета города Назарово  на 2020 год и плановый период 2021-2022 гг.  </vt:lpstr>
      <vt:lpstr> Основа составления бюджета города Назарово на 2020 год и плановый период 2021-2022 гг.</vt:lpstr>
      <vt:lpstr>     Основные задачи бюджетного планирования</vt:lpstr>
      <vt:lpstr>       Основные параметры бюджета г. Назарово на 2020-2022гг. </vt:lpstr>
      <vt:lpstr>     Доходы бюджета на 2020 год     </vt:lpstr>
      <vt:lpstr>                  Структура собственных доходов бюджета на 2020  год</vt:lpstr>
      <vt:lpstr>Расходы бюджета на 2019-2022 годы</vt:lpstr>
      <vt:lpstr>Слайд 7</vt:lpstr>
      <vt:lpstr>Слайд 8</vt:lpstr>
      <vt:lpstr>      Муниципальные программы  города Назарово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 города Назарово  на 2020 год и плановый период 2021-2022 гг.  </dc:title>
  <cp:lastModifiedBy>Shmakova</cp:lastModifiedBy>
  <cp:revision>25</cp:revision>
  <dcterms:created xsi:type="dcterms:W3CDTF">2006-11-02T12:15:02Z</dcterms:created>
  <dcterms:modified xsi:type="dcterms:W3CDTF">2020-03-10T09:03:58Z</dcterms:modified>
</cp:coreProperties>
</file>