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800" r:id="rId1"/>
    <p:sldMasterId id="2147483802" r:id="rId2"/>
    <p:sldMasterId id="2147484104" r:id="rId3"/>
  </p:sldMasterIdLst>
  <p:notesMasterIdLst>
    <p:notesMasterId r:id="rId17"/>
  </p:notesMasterIdLst>
  <p:handoutMasterIdLst>
    <p:handoutMasterId r:id="rId18"/>
  </p:handoutMasterIdLst>
  <p:sldIdLst>
    <p:sldId id="541" r:id="rId4"/>
    <p:sldId id="547" r:id="rId5"/>
    <p:sldId id="570" r:id="rId6"/>
    <p:sldId id="596" r:id="rId7"/>
    <p:sldId id="550" r:id="rId8"/>
    <p:sldId id="572" r:id="rId9"/>
    <p:sldId id="592" r:id="rId10"/>
    <p:sldId id="593" r:id="rId11"/>
    <p:sldId id="582" r:id="rId12"/>
    <p:sldId id="594" r:id="rId13"/>
    <p:sldId id="595" r:id="rId14"/>
    <p:sldId id="554" r:id="rId15"/>
    <p:sldId id="591" r:id="rId16"/>
  </p:sldIdLst>
  <p:sldSz cx="9144000" cy="6858000" type="screen4x3"/>
  <p:notesSz cx="9928225" cy="6669088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333333"/>
    </p:penClr>
  </p:showPr>
  <p:clrMru>
    <a:srgbClr val="0000FF"/>
    <a:srgbClr val="05FB11"/>
    <a:srgbClr val="0033CC"/>
    <a:srgbClr val="003399"/>
    <a:srgbClr val="3399FF"/>
    <a:srgbClr val="6879F6"/>
    <a:srgbClr val="6666FF"/>
    <a:srgbClr val="000000"/>
    <a:srgbClr val="FFFF00"/>
    <a:srgbClr val="FFFF66"/>
  </p:clrMru>
</p:presentationPr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806" autoAdjust="0"/>
    <p:restoredTop sz="98828" autoAdjust="0"/>
  </p:normalViewPr>
  <p:slideViewPr>
    <p:cSldViewPr snapToObjects="1">
      <p:cViewPr>
        <p:scale>
          <a:sx n="75" d="100"/>
          <a:sy n="75" d="100"/>
        </p:scale>
        <p:origin x="3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256"/>
    </p:cViewPr>
  </p:sorterViewPr>
  <p:notesViewPr>
    <p:cSldViewPr snapToObjects="1">
      <p:cViewPr varScale="1">
        <p:scale>
          <a:sx n="78" d="100"/>
          <a:sy n="78" d="100"/>
        </p:scale>
        <p:origin x="-1860" y="-90"/>
      </p:cViewPr>
      <p:guideLst>
        <p:guide orient="horz" pos="2101"/>
        <p:guide pos="312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view3D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0000FF"/>
            </a:solidFill>
          </c:spPr>
          <c:dLbls>
            <c:txPr>
              <a:bodyPr/>
              <a:lstStyle/>
              <a:p>
                <a:pPr>
                  <a:defRPr sz="2000" b="1">
                    <a:solidFill>
                      <a:srgbClr val="FFFF0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Лист1!$A$2:$A$7</c:f>
              <c:strCache>
                <c:ptCount val="6"/>
                <c:pt idx="0">
                  <c:v>Налог на доходы физических лиц</c:v>
                </c:pt>
                <c:pt idx="1">
                  <c:v>Налог на прибыль</c:v>
                </c:pt>
                <c:pt idx="2">
                  <c:v>Акцизы </c:v>
                </c:pt>
                <c:pt idx="3">
                  <c:v>Государственная пошлина</c:v>
                </c:pt>
                <c:pt idx="4">
                  <c:v>Налоги на имущество</c:v>
                </c:pt>
                <c:pt idx="5">
                  <c:v>Налоги на совокупный доход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155.809</c:v>
                </c:pt>
                <c:pt idx="1">
                  <c:v>2.0990000000000002</c:v>
                </c:pt>
                <c:pt idx="2">
                  <c:v>18.709</c:v>
                </c:pt>
                <c:pt idx="3">
                  <c:v>12.365</c:v>
                </c:pt>
                <c:pt idx="4">
                  <c:v>45.225000000000001</c:v>
                </c:pt>
                <c:pt idx="5">
                  <c:v>18.812999999999999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FFFF00"/>
            </a:solidFill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Lbl>
              <c:idx val="4"/>
              <c:layout/>
              <c:showVal val="1"/>
            </c:dLbl>
            <c:dLbl>
              <c:idx val="5"/>
              <c:layout/>
              <c:showVal val="1"/>
            </c:dLbl>
            <c:delete val="1"/>
          </c:dLbls>
          <c:cat>
            <c:strRef>
              <c:f>Лист1!$A$2:$A$7</c:f>
              <c:strCache>
                <c:ptCount val="6"/>
                <c:pt idx="0">
                  <c:v>Налог на доходы физических лиц</c:v>
                </c:pt>
                <c:pt idx="1">
                  <c:v>Налог на прибыль</c:v>
                </c:pt>
                <c:pt idx="2">
                  <c:v>Акцизы </c:v>
                </c:pt>
                <c:pt idx="3">
                  <c:v>Государственная пошлина</c:v>
                </c:pt>
                <c:pt idx="4">
                  <c:v>Налоги на имущество</c:v>
                </c:pt>
                <c:pt idx="5">
                  <c:v>Налоги на совокупный доход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158.417</c:v>
                </c:pt>
                <c:pt idx="1">
                  <c:v>5.423</c:v>
                </c:pt>
                <c:pt idx="2">
                  <c:v>24.143000000000001</c:v>
                </c:pt>
                <c:pt idx="3">
                  <c:v>11.763999999999999</c:v>
                </c:pt>
                <c:pt idx="4">
                  <c:v>38.779000000000003</c:v>
                </c:pt>
                <c:pt idx="5">
                  <c:v>17.076000000000001</c:v>
                </c:pt>
              </c:numCache>
            </c:numRef>
          </c:val>
        </c:ser>
        <c:shape val="cylinder"/>
        <c:axId val="120867456"/>
        <c:axId val="126260352"/>
        <c:axId val="0"/>
      </c:bar3DChart>
      <c:catAx>
        <c:axId val="120867456"/>
        <c:scaling>
          <c:orientation val="minMax"/>
        </c:scaling>
        <c:axPos val="l"/>
        <c:tickLblPos val="nextTo"/>
        <c:txPr>
          <a:bodyPr/>
          <a:lstStyle/>
          <a:p>
            <a:pPr>
              <a:defRPr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26260352"/>
        <c:crosses val="autoZero"/>
        <c:auto val="1"/>
        <c:lblAlgn val="ctr"/>
        <c:lblOffset val="100"/>
      </c:catAx>
      <c:valAx>
        <c:axId val="126260352"/>
        <c:scaling>
          <c:orientation val="minMax"/>
        </c:scaling>
        <c:axPos val="b"/>
        <c:majorGridlines/>
        <c:numFmt formatCode="0%" sourceLinked="1"/>
        <c:tickLblPos val="nextTo"/>
        <c:crossAx val="1208674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7246960279324126"/>
          <c:y val="0.43950769707826648"/>
          <c:w val="0.11906481789672349"/>
          <c:h val="0.17769682640986575"/>
        </c:manualLayout>
      </c:layout>
      <c:txPr>
        <a:bodyPr/>
        <a:lstStyle/>
        <a:p>
          <a:pPr>
            <a:defRPr sz="20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hPercent val="65"/>
      <c:rotY val="256"/>
      <c:depthPercent val="100"/>
      <c:rAngAx val="1"/>
    </c:view3D>
    <c:floor>
      <c:spPr>
        <a:solidFill>
          <a:srgbClr val="003300"/>
        </a:solidFill>
        <a:ln w="3175">
          <a:solidFill>
            <a:schemeClr val="tx1"/>
          </a:solidFill>
          <a:prstDash val="solid"/>
        </a:ln>
      </c:spPr>
    </c:floor>
    <c:plotArea>
      <c:layout>
        <c:manualLayout>
          <c:layoutTarget val="inner"/>
          <c:xMode val="edge"/>
          <c:yMode val="edge"/>
          <c:x val="0"/>
          <c:y val="9.1279241245582508E-4"/>
          <c:w val="1"/>
          <c:h val="0.99908720758754421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3366FF"/>
            </a:solidFill>
            <a:ln w="9821">
              <a:solidFill>
                <a:schemeClr val="tx1"/>
              </a:solidFill>
              <a:prstDash val="solid"/>
            </a:ln>
          </c:spPr>
          <c:explosion val="18"/>
          <c:dPt>
            <c:idx val="0"/>
            <c:spPr>
              <a:solidFill>
                <a:srgbClr val="FFFF00"/>
              </a:solidFill>
              <a:ln w="9821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rgbClr val="FF0000"/>
              </a:solidFill>
              <a:ln w="9821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solidFill>
                <a:srgbClr val="FF00FF"/>
              </a:solidFill>
              <a:ln w="9821">
                <a:solidFill>
                  <a:schemeClr val="tx1"/>
                </a:solidFill>
                <a:prstDash val="solid"/>
              </a:ln>
            </c:spPr>
          </c:dPt>
          <c:dLbls>
            <c:dLbl>
              <c:idx val="1"/>
              <c:layout>
                <c:manualLayout>
                  <c:x val="6.8952896565129401E-2"/>
                  <c:y val="-5.6426708271373201E-2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solidFill>
                        <a:srgbClr val="FFFF00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Val val="1"/>
            </c:dLbl>
            <c:dLbl>
              <c:idx val="2"/>
              <c:layout>
                <c:manualLayout>
                  <c:x val="7.4993081978929038E-2"/>
                  <c:y val="-3.8116476926452307E-2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solidFill>
                        <a:srgbClr val="FFFF00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Val val="1"/>
            </c:dLbl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Sheet1!$B$1:$E$1</c:f>
              <c:strCache>
                <c:ptCount val="4"/>
                <c:pt idx="0">
                  <c:v>Доходы от муниципального имущества</c:v>
                </c:pt>
                <c:pt idx="1">
                  <c:v>Доходы от продажи имущества</c:v>
                </c:pt>
                <c:pt idx="2">
                  <c:v>Плата за негативное воздействие на окружающую среду</c:v>
                </c:pt>
                <c:pt idx="3">
                  <c:v>Административные штрафы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51.84</c:v>
                </c:pt>
                <c:pt idx="1">
                  <c:v>2.42</c:v>
                </c:pt>
                <c:pt idx="2">
                  <c:v>3.7290000000000001</c:v>
                </c:pt>
                <c:pt idx="3">
                  <c:v>-3.5680000000000001</c:v>
                </c:pt>
              </c:numCache>
            </c:numRef>
          </c:val>
        </c:ser>
      </c:pie3DChart>
      <c:dTable>
        <c:showHorzBorder val="1"/>
        <c:showVertBorder val="1"/>
        <c:showOutline val="1"/>
        <c:showKeys val="1"/>
        <c:spPr>
          <a:ln w="2455">
            <a:solidFill>
              <a:schemeClr val="tx1"/>
            </a:solidFill>
            <a:prstDash val="solid"/>
          </a:ln>
        </c:spPr>
        <c:txPr>
          <a:bodyPr/>
          <a:lstStyle/>
          <a:p>
            <a:pPr rtl="0">
              <a:defRPr sz="860" b="1" i="0" u="none" strike="noStrike" baseline="0">
                <a:solidFill>
                  <a:srgbClr val="0033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</c:dTable>
      <c:sp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2700000" scaled="0"/>
        </a:gradFill>
        <a:ln w="19642">
          <a:noFill/>
        </a:ln>
      </c:spPr>
    </c:plotArea>
    <c:legend>
      <c:legendPos val="b"/>
      <c:legendEntry>
        <c:idx val="0"/>
        <c:txPr>
          <a:bodyPr/>
          <a:lstStyle/>
          <a:p>
            <a:pPr>
              <a:defRPr sz="1200" b="1" baseline="0">
                <a:solidFill>
                  <a:schemeClr val="tx1"/>
                </a:solidFill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200" b="1" baseline="0">
                <a:solidFill>
                  <a:schemeClr val="tx1"/>
                </a:solidFill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200" b="1" baseline="0">
                <a:solidFill>
                  <a:schemeClr val="tx1"/>
                </a:solidFill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200" b="1" baseline="0">
                <a:solidFill>
                  <a:schemeClr val="tx1"/>
                </a:solidFill>
              </a:defRPr>
            </a:pPr>
            <a:endParaRPr lang="ru-RU"/>
          </a:p>
        </c:txPr>
      </c:legendEntry>
      <c:layout>
        <c:manualLayout>
          <c:xMode val="edge"/>
          <c:yMode val="edge"/>
          <c:x val="0"/>
          <c:y val="0.67107242747254758"/>
          <c:w val="0.86427546920651765"/>
          <c:h val="0.29493797558456591"/>
        </c:manualLayout>
      </c:layout>
      <c:txPr>
        <a:bodyPr/>
        <a:lstStyle/>
        <a:p>
          <a:pPr>
            <a:defRPr sz="1200" baseline="0">
              <a:solidFill>
                <a:schemeClr val="tx1"/>
              </a:solidFill>
            </a:defRPr>
          </a:pPr>
          <a:endParaRPr lang="ru-RU"/>
        </a:p>
      </c:txPr>
    </c:legend>
    <c:plotVisOnly val="1"/>
    <c:dispBlanksAs val="zero"/>
  </c:chart>
  <c:spPr>
    <a:gradFill rotWithShape="0">
      <a:gsLst>
        <a:gs pos="0">
          <a:srgbClr val="FFFFFF">
            <a:gamma/>
            <a:shade val="46275"/>
            <a:invGamma/>
          </a:srgbClr>
        </a:gs>
        <a:gs pos="50000">
          <a:srgbClr val="FFFFFF"/>
        </a:gs>
        <a:gs pos="100000">
          <a:srgbClr val="FFFFFF">
            <a:gamma/>
            <a:shade val="46275"/>
            <a:invGamma/>
          </a:srgbClr>
        </a:gs>
      </a:gsLst>
      <a:lin ang="2700000" scaled="1"/>
    </a:gradFill>
    <a:ln>
      <a:noFill/>
    </a:ln>
  </c:spPr>
  <c:txPr>
    <a:bodyPr/>
    <a:lstStyle/>
    <a:p>
      <a:pPr>
        <a:defRPr sz="774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hPercent val="93"/>
      <c:rotY val="228"/>
      <c:depthPercent val="100"/>
      <c:rAngAx val="1"/>
    </c:view3D>
    <c:floor>
      <c:spPr>
        <a:solidFill>
          <a:srgbClr val="333333"/>
        </a:solidFill>
        <a:ln w="3175">
          <a:solidFill>
            <a:schemeClr val="tx1"/>
          </a:solidFill>
          <a:prstDash val="solid"/>
        </a:ln>
      </c:spPr>
    </c:floor>
    <c:sideWall>
      <c:spPr>
        <a:solidFill>
          <a:srgbClr val="99CCFF"/>
        </a:solidFill>
        <a:ln w="3175">
          <a:solidFill>
            <a:schemeClr val="tx1"/>
          </a:solidFill>
          <a:prstDash val="solid"/>
        </a:ln>
      </c:spPr>
    </c:sideWall>
    <c:backWall>
      <c:spPr>
        <a:solidFill>
          <a:srgbClr val="99CCFF"/>
        </a:solidFill>
        <a:ln w="3175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"/>
          <c:y val="1.0254378768009893E-2"/>
          <c:w val="1"/>
          <c:h val="0.98974566929133867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FFFF00"/>
            </a:solidFill>
            <a:ln w="9647">
              <a:solidFill>
                <a:schemeClr val="tx1"/>
              </a:solidFill>
              <a:prstDash val="solid"/>
            </a:ln>
          </c:spPr>
          <c:explosion val="26"/>
          <c:dPt>
            <c:idx val="1"/>
            <c:spPr>
              <a:solidFill>
                <a:srgbClr val="3366FF"/>
              </a:solidFill>
              <a:ln w="9647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rgbClr val="FF0000"/>
              </a:solidFill>
              <a:ln w="9647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solidFill>
                <a:srgbClr val="FF00FF"/>
              </a:solidFill>
              <a:ln w="9647">
                <a:solidFill>
                  <a:schemeClr val="tx1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0.10600731589809496"/>
                  <c:y val="-5.9347803081484178E-2"/>
                </c:manualLayout>
              </c:layout>
              <c:spPr/>
              <c:txPr>
                <a:bodyPr/>
                <a:lstStyle/>
                <a:p>
                  <a:pPr>
                    <a:defRPr sz="2000" b="1" baseline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-0.10901677206025749"/>
                  <c:y val="-5.6681797128300154E-2"/>
                </c:manualLayout>
              </c:layout>
              <c:spPr/>
              <c:txPr>
                <a:bodyPr/>
                <a:lstStyle/>
                <a:p>
                  <a:pPr>
                    <a:defRPr sz="1800" b="1" baseline="0">
                      <a:solidFill>
                        <a:srgbClr val="FFFF00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Val val="1"/>
            </c:dLbl>
            <c:dLbl>
              <c:idx val="2"/>
              <c:layout>
                <c:manualLayout>
                  <c:x val="-5.0154651408620333E-2"/>
                  <c:y val="-7.587684356792862E-2"/>
                </c:manualLayout>
              </c:layout>
              <c:spPr/>
              <c:txPr>
                <a:bodyPr/>
                <a:lstStyle/>
                <a:p>
                  <a:pPr>
                    <a:defRPr sz="2000" b="1" baseline="0">
                      <a:solidFill>
                        <a:srgbClr val="FFFF00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Val val="1"/>
            </c:dLbl>
            <c:dLbl>
              <c:idx val="3"/>
              <c:layout>
                <c:manualLayout>
                  <c:x val="7.3696908289112517E-2"/>
                  <c:y val="-4.6935179542185707E-2"/>
                </c:manualLayout>
              </c:layout>
              <c:spPr/>
              <c:txPr>
                <a:bodyPr/>
                <a:lstStyle/>
                <a:p>
                  <a:pPr>
                    <a:defRPr sz="1800" b="1" baseline="0">
                      <a:solidFill>
                        <a:srgbClr val="FFFF00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Val val="1"/>
            </c:dLbl>
            <c:txPr>
              <a:bodyPr/>
              <a:lstStyle/>
              <a:p>
                <a:pPr>
                  <a:defRPr sz="1800" baseline="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Sheet1!$B$1:$E$1</c:f>
              <c:strCache>
                <c:ptCount val="4"/>
                <c:pt idx="0">
                  <c:v>Доходы от муниципального имущества</c:v>
                </c:pt>
                <c:pt idx="1">
                  <c:v>Доходы от продажи имущества</c:v>
                </c:pt>
                <c:pt idx="2">
                  <c:v>Плата за негативное воздействие на окружающую среду</c:v>
                </c:pt>
                <c:pt idx="3">
                  <c:v>Административные штрафы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26.904</c:v>
                </c:pt>
                <c:pt idx="1">
                  <c:v>3.7490000000000001</c:v>
                </c:pt>
                <c:pt idx="2">
                  <c:v>5.1289999999999916</c:v>
                </c:pt>
                <c:pt idx="3">
                  <c:v>3.0319999999999987</c:v>
                </c:pt>
              </c:numCache>
            </c:numRef>
          </c:val>
        </c:ser>
        <c:dLbls>
          <c:showVal val="1"/>
        </c:dLbls>
      </c:pie3DChart>
      <c:dTable>
        <c:showHorzBorder val="1"/>
        <c:showVertBorder val="1"/>
        <c:showOutline val="1"/>
        <c:showKeys val="1"/>
        <c:spPr>
          <a:ln w="2412">
            <a:solidFill>
              <a:schemeClr val="tx1"/>
            </a:solidFill>
            <a:prstDash val="solid"/>
          </a:ln>
        </c:spPr>
        <c:txPr>
          <a:bodyPr/>
          <a:lstStyle/>
          <a:p>
            <a:pPr rtl="0">
              <a:defRPr sz="855" b="1" i="0" u="none" strike="noStrike" baseline="0">
                <a:solidFill>
                  <a:srgbClr val="0033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</c:dTable>
      <c:sp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2700000" scaled="0"/>
        </a:gradFill>
        <a:ln w="19295">
          <a:noFill/>
        </a:ln>
      </c:spPr>
    </c:plotArea>
    <c:legend>
      <c:legendPos val="b"/>
      <c:legendEntry>
        <c:idx val="0"/>
        <c:txPr>
          <a:bodyPr/>
          <a:lstStyle/>
          <a:p>
            <a:pPr>
              <a:defRPr sz="1200" b="1" baseline="0">
                <a:solidFill>
                  <a:schemeClr val="tx1"/>
                </a:solidFill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200" b="1" baseline="0">
                <a:solidFill>
                  <a:schemeClr val="tx1"/>
                </a:solidFill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200" b="1" baseline="0">
                <a:solidFill>
                  <a:schemeClr val="tx1"/>
                </a:solidFill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200" b="1" baseline="0">
                <a:solidFill>
                  <a:schemeClr val="tx1"/>
                </a:solidFill>
              </a:defRPr>
            </a:pPr>
            <a:endParaRPr lang="ru-RU"/>
          </a:p>
        </c:txPr>
      </c:legendEntry>
      <c:layout>
        <c:manualLayout>
          <c:xMode val="edge"/>
          <c:yMode val="edge"/>
          <c:x val="0"/>
          <c:y val="0.64175890397601265"/>
          <c:w val="0.93069872031169165"/>
          <c:h val="0.35656765910291638"/>
        </c:manualLayout>
      </c:layout>
      <c:txPr>
        <a:bodyPr/>
        <a:lstStyle/>
        <a:p>
          <a:pPr>
            <a:defRPr sz="1200" baseline="0">
              <a:solidFill>
                <a:schemeClr val="tx1"/>
              </a:solidFill>
            </a:defRPr>
          </a:pPr>
          <a:endParaRPr lang="ru-RU"/>
        </a:p>
      </c:txPr>
    </c:legend>
    <c:plotVisOnly val="1"/>
    <c:dispBlanksAs val="zero"/>
  </c:chart>
  <c:spPr>
    <a:gradFill rotWithShape="0">
      <a:gsLst>
        <a:gs pos="0">
          <a:srgbClr val="FFFFFF">
            <a:gamma/>
            <a:shade val="46275"/>
            <a:invGamma/>
          </a:srgbClr>
        </a:gs>
        <a:gs pos="50000">
          <a:srgbClr val="FFFFFF"/>
        </a:gs>
        <a:gs pos="100000">
          <a:srgbClr val="FFFFFF">
            <a:gamma/>
            <a:shade val="46275"/>
            <a:invGamma/>
          </a:srgbClr>
        </a:gs>
      </a:gsLst>
      <a:lin ang="2700000" scaled="1"/>
    </a:gradFill>
    <a:ln>
      <a:noFill/>
    </a:ln>
  </c:spPr>
  <c:txPr>
    <a:bodyPr/>
    <a:lstStyle/>
    <a:p>
      <a:pPr>
        <a:defRPr sz="76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  <c:txPr>
        <a:bodyPr/>
        <a:lstStyle/>
        <a:p>
          <a:pPr>
            <a:defRPr sz="2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млн. руб.</c:v>
                </c:pt>
              </c:strCache>
            </c:strRef>
          </c:tx>
          <c:explosion val="25"/>
          <c:dPt>
            <c:idx val="0"/>
            <c:spPr>
              <a:solidFill>
                <a:srgbClr val="0000FF"/>
              </a:solidFill>
            </c:spPr>
          </c:dPt>
          <c:dPt>
            <c:idx val="1"/>
            <c:spPr>
              <a:solidFill>
                <a:srgbClr val="FFFF00"/>
              </a:solidFill>
            </c:spPr>
          </c:dPt>
          <c:dPt>
            <c:idx val="2"/>
            <c:spPr>
              <a:solidFill>
                <a:srgbClr val="FF0000"/>
              </a:solidFill>
            </c:spPr>
          </c:dPt>
          <c:dLbls>
            <c:dLbl>
              <c:idx val="1"/>
              <c:spPr/>
              <c:txPr>
                <a:bodyPr/>
                <a:lstStyle/>
                <a:p>
                  <a:pPr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</c:dLbl>
            <c:dLbl>
              <c:idx val="2"/>
              <c:spPr/>
              <c:txPr>
                <a:bodyPr/>
                <a:lstStyle/>
                <a:p>
                  <a:pPr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</c:dLbl>
            <c:txPr>
              <a:bodyPr/>
              <a:lstStyle/>
              <a:p>
                <a:pPr>
                  <a:defRPr sz="2400" b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Расходы на социальную сферу</c:v>
                </c:pt>
                <c:pt idx="1">
                  <c:v>ЖКХ</c:v>
                </c:pt>
                <c:pt idx="2">
                  <c:v>Остальные расходы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808.27900000000045</c:v>
                </c:pt>
                <c:pt idx="1">
                  <c:v>245.27899999999997</c:v>
                </c:pt>
                <c:pt idx="2">
                  <c:v>129.589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9642705599300092"/>
          <c:y val="0.20433736569755936"/>
          <c:w val="0.29523961067366578"/>
          <c:h val="0.57106465207466461"/>
        </c:manualLayout>
      </c:layout>
      <c:txPr>
        <a:bodyPr/>
        <a:lstStyle/>
        <a:p>
          <a:pPr>
            <a:defRPr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spPr>
    <a:solidFill>
      <a:srgbClr val="964305">
        <a:lumMod val="40000"/>
        <a:lumOff val="60000"/>
      </a:srgbClr>
    </a:solidFill>
  </c:spPr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1.6875852995086604E-4"/>
          <c:w val="0.65918153980752403"/>
          <c:h val="0.999662482940098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2"/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rgbClr val="0033CC"/>
              </a:solidFill>
            </c:spPr>
          </c:dPt>
          <c:dPt>
            <c:idx val="2"/>
            <c:spPr>
              <a:solidFill>
                <a:srgbClr val="92D050"/>
              </a:solidFill>
            </c:spPr>
          </c:dPt>
          <c:dPt>
            <c:idx val="3"/>
            <c:spPr>
              <a:solidFill>
                <a:srgbClr val="00FFFF"/>
              </a:solidFill>
            </c:spPr>
          </c:dPt>
          <c:dPt>
            <c:idx val="4"/>
            <c:explosion val="18"/>
            <c:spPr>
              <a:solidFill>
                <a:srgbClr val="FF99FF"/>
              </a:solidFill>
            </c:spPr>
          </c:dPt>
          <c:dPt>
            <c:idx val="5"/>
            <c:spPr>
              <a:solidFill>
                <a:srgbClr val="FFFF00"/>
              </a:solidFill>
            </c:spPr>
          </c:dPt>
          <c:dPt>
            <c:idx val="6"/>
            <c:spPr>
              <a:solidFill>
                <a:srgbClr val="9933FF"/>
              </a:solidFill>
            </c:spPr>
          </c:dPt>
          <c:dPt>
            <c:idx val="7"/>
            <c:spPr>
              <a:solidFill>
                <a:srgbClr val="00FF00"/>
              </a:solidFill>
            </c:spPr>
          </c:dPt>
          <c:dLbls>
            <c:dLbl>
              <c:idx val="0"/>
              <c:layout>
                <c:manualLayout>
                  <c:x val="-6.7901234567901494E-2"/>
                  <c:y val="2.3973527185413854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-6.1728395061728392E-3"/>
                  <c:y val="-1.438411631124812E-2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3.5493827160494221E-2"/>
                  <c:y val="4.7947054370827084E-3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-7.8687973843190887E-2"/>
                  <c:y val="4.7947054370827052E-2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-0.13406099247358366"/>
                  <c:y val="7.4317934274782602E-2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0"/>
                  <c:y val="8.6304697867488692E-2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2.2222222222222251E-2"/>
                  <c:y val="-0.17021204301643744"/>
                </c:manualLayout>
              </c:layout>
              <c:dLblPos val="outEnd"/>
              <c:showVal val="1"/>
            </c:dLbl>
            <c:dLbl>
              <c:idx val="8"/>
              <c:layout>
                <c:manualLayout>
                  <c:x val="2.0833333333333356E-2"/>
                  <c:y val="2.3973527185413568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2030" b="1" i="0" baseline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безопасность</c:v>
                </c:pt>
                <c:pt idx="2">
                  <c:v>Национальная экономика</c:v>
                </c:pt>
                <c:pt idx="3">
                  <c:v>ЖКХ</c:v>
                </c:pt>
                <c:pt idx="4">
                  <c:v>Образование</c:v>
                </c:pt>
                <c:pt idx="5">
                  <c:v>Культура</c:v>
                </c:pt>
                <c:pt idx="6">
                  <c:v>Физическая культура и спорт</c:v>
                </c:pt>
                <c:pt idx="7">
                  <c:v>Обслуживание муниципального долга</c:v>
                </c:pt>
                <c:pt idx="8">
                  <c:v>Социальная политика</c:v>
                </c:pt>
              </c:strCache>
            </c:strRef>
          </c:cat>
          <c:val>
            <c:numRef>
              <c:f>Лист1!$B$2:$B$10</c:f>
              <c:numCache>
                <c:formatCode>0.00%</c:formatCode>
                <c:ptCount val="9"/>
                <c:pt idx="0">
                  <c:v>5.5199999999999999E-2</c:v>
                </c:pt>
                <c:pt idx="1">
                  <c:v>2.0000000000000018E-3</c:v>
                </c:pt>
                <c:pt idx="2">
                  <c:v>5.1900000000000002E-2</c:v>
                </c:pt>
                <c:pt idx="3">
                  <c:v>0.20690000000000011</c:v>
                </c:pt>
                <c:pt idx="4">
                  <c:v>0.56830000000000003</c:v>
                </c:pt>
                <c:pt idx="5">
                  <c:v>5.0500000000000003E-2</c:v>
                </c:pt>
                <c:pt idx="6">
                  <c:v>2.0999999999999999E-3</c:v>
                </c:pt>
                <c:pt idx="7">
                  <c:v>3.0000000000000024E-4</c:v>
                </c:pt>
                <c:pt idx="8">
                  <c:v>6.2900000000000011E-2</c:v>
                </c:pt>
              </c:numCache>
            </c:numRef>
          </c:val>
        </c:ser>
      </c:pie3DChart>
      <c:spPr>
        <a:solidFill>
          <a:schemeClr val="accent5">
            <a:lumMod val="40000"/>
            <a:lumOff val="60000"/>
          </a:schemeClr>
        </a:solidFill>
      </c:spPr>
    </c:plotArea>
    <c:legend>
      <c:legendPos val="r"/>
      <c:legendEntry>
        <c:idx val="0"/>
        <c:txPr>
          <a:bodyPr/>
          <a:lstStyle/>
          <a:p>
            <a:pPr>
              <a:defRPr b="1" baseline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b="1" baseline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b="1" baseline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b="1" baseline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b="1" baseline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b="1" baseline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b="1" baseline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7"/>
        <c:txPr>
          <a:bodyPr/>
          <a:lstStyle/>
          <a:p>
            <a:pPr>
              <a:defRPr b="1" baseline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64711614173228305"/>
          <c:y val="0"/>
          <c:w val="0.35236767279090148"/>
          <c:h val="1"/>
        </c:manualLayout>
      </c:layout>
      <c:spPr>
        <a:solidFill>
          <a:schemeClr val="accent5">
            <a:lumMod val="40000"/>
            <a:lumOff val="60000"/>
          </a:schemeClr>
        </a:solidFill>
      </c:spPr>
      <c:txPr>
        <a:bodyPr/>
        <a:lstStyle/>
        <a:p>
          <a:pPr>
            <a:defRPr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spPr>
    <a:gradFill flip="none" rotWithShape="1">
      <a:gsLst>
        <a:gs pos="0">
          <a:srgbClr val="FBEAC7"/>
        </a:gs>
        <a:gs pos="17999">
          <a:srgbClr val="FEE7F2"/>
        </a:gs>
        <a:gs pos="36000">
          <a:srgbClr val="FAC77D"/>
        </a:gs>
        <a:gs pos="61000">
          <a:srgbClr val="FBA97D"/>
        </a:gs>
        <a:gs pos="82001">
          <a:srgbClr val="FBD49C"/>
        </a:gs>
        <a:gs pos="100000">
          <a:srgbClr val="FEE7F2"/>
        </a:gs>
      </a:gsLst>
      <a:lin ang="5400000" scaled="0"/>
      <a:tileRect r="-100000" b="-100000"/>
    </a:gradFill>
  </c:spPr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50"/>
      <c:rotY val="40"/>
      <c:perspective val="80"/>
    </c:view3D>
    <c:plotArea>
      <c:layout>
        <c:manualLayout>
          <c:layoutTarget val="inner"/>
          <c:xMode val="edge"/>
          <c:yMode val="edge"/>
          <c:x val="6.2237532808398965E-4"/>
          <c:y val="0.13822411813955957"/>
          <c:w val="0.53232534995625536"/>
          <c:h val="0.8000960204219044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млн.руб.</c:v>
                </c:pt>
              </c:strCache>
            </c:strRef>
          </c:tx>
          <c:explosion val="25"/>
          <c:dPt>
            <c:idx val="0"/>
            <c:spPr>
              <a:solidFill>
                <a:srgbClr val="0000FF"/>
              </a:solidFill>
            </c:spPr>
          </c:dPt>
          <c:dPt>
            <c:idx val="1"/>
            <c:spPr>
              <a:solidFill>
                <a:srgbClr val="FFFF00"/>
              </a:solidFill>
            </c:spPr>
          </c:dPt>
          <c:dPt>
            <c:idx val="2"/>
            <c:spPr>
              <a:solidFill>
                <a:srgbClr val="FF0000"/>
              </a:solidFill>
            </c:spPr>
          </c:dPt>
          <c:dPt>
            <c:idx val="3"/>
            <c:spPr>
              <a:solidFill>
                <a:srgbClr val="05FB11"/>
              </a:solidFill>
            </c:spPr>
          </c:dPt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2000" b="1">
                      <a:solidFill>
                        <a:srgbClr val="FFFF00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6.9097222222222254E-2"/>
                  <c:y val="-9.2830015956334833E-2"/>
                </c:manualLayout>
              </c:layout>
              <c:showVal val="1"/>
            </c:dLbl>
            <c:dLbl>
              <c:idx val="2"/>
              <c:layout>
                <c:manualLayout>
                  <c:x val="3.0555555555555558E-2"/>
                  <c:y val="-6.6610723635110003E-2"/>
                </c:manualLayout>
              </c:layout>
              <c:showVal val="1"/>
            </c:dLbl>
            <c:dLbl>
              <c:idx val="3"/>
              <c:layout>
                <c:manualLayout>
                  <c:x val="4.5833333333333344E-2"/>
                  <c:y val="2.3147878682260922E-2"/>
                </c:manualLayout>
              </c:layout>
              <c:showVal val="1"/>
            </c:dLbl>
            <c:dLbl>
              <c:idx val="4"/>
              <c:layout>
                <c:manualLayout>
                  <c:x val="4.3218722659667537E-2"/>
                  <c:y val="4.0990009123317711E-2"/>
                </c:manualLayout>
              </c:layout>
              <c:spPr/>
              <c:txPr>
                <a:bodyPr/>
                <a:lstStyle/>
                <a:p>
                  <a:pPr>
                    <a:defRPr sz="2000" b="1">
                      <a:solidFill>
                        <a:srgbClr val="FFFF00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Val val="1"/>
            </c:dLbl>
            <c:dLbl>
              <c:idx val="5"/>
              <c:layout/>
              <c:showVal val="1"/>
            </c:dLbl>
            <c:dLbl>
              <c:idx val="6"/>
              <c:layout>
                <c:manualLayout>
                  <c:x val="5.076038932633422E-2"/>
                  <c:y val="5.2142912001829494E-2"/>
                </c:manualLayout>
              </c:layout>
              <c:tx>
                <c:rich>
                  <a:bodyPr/>
                  <a:lstStyle/>
                  <a:p>
                    <a:pPr>
                      <a:defRPr sz="2000" b="1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55,25</a:t>
                    </a:r>
                  </a:p>
                </c:rich>
              </c:tx>
              <c:spPr/>
              <c:showVal val="1"/>
            </c:dLbl>
            <c:dLbl>
              <c:idx val="7"/>
              <c:layout>
                <c:manualLayout>
                  <c:x val="2.9417541557305343E-2"/>
                  <c:y val="-6.3589421084335072E-3"/>
                </c:manualLayout>
              </c:layout>
              <c:showVal val="1"/>
            </c:dLbl>
            <c:dLbl>
              <c:idx val="8"/>
              <c:layout>
                <c:manualLayout>
                  <c:x val="-1.2514599737532852E-2"/>
                  <c:y val="4.1187526024186434E-3"/>
                </c:manualLayout>
              </c:layout>
              <c:showVal val="1"/>
            </c:dLbl>
            <c:dLbl>
              <c:idx val="9"/>
              <c:layout>
                <c:manualLayout>
                  <c:x val="6.4145013123359559E-2"/>
                  <c:y val="-7.8955099431764382E-4"/>
                </c:manualLayout>
              </c:layout>
              <c:showVal val="1"/>
            </c:dLbl>
            <c:dLbl>
              <c:idx val="11"/>
              <c:layout>
                <c:manualLayout>
                  <c:x val="-4.5527559055118114E-2"/>
                  <c:y val="9.5543936058940279E-2"/>
                </c:manualLayout>
              </c:layout>
              <c:spPr/>
              <c:txPr>
                <a:bodyPr/>
                <a:lstStyle/>
                <a:p>
                  <a:pPr>
                    <a:defRPr sz="2000" b="1">
                      <a:solidFill>
                        <a:srgbClr val="FFFF00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Val val="1"/>
            </c:dLbl>
            <c:delete val="1"/>
          </c:dLbls>
          <c:cat>
            <c:strRef>
              <c:f>Лист1!$A$2:$A$13</c:f>
              <c:strCache>
                <c:ptCount val="12"/>
                <c:pt idx="0">
                  <c:v>"Развитие образования города Назарово"</c:v>
                </c:pt>
                <c:pt idx="1">
                  <c:v>"Система социальной защиты населения города"</c:v>
                </c:pt>
                <c:pt idx="2">
                  <c:v>"Реформирование и модернизация жилищно-коммунального хозяйства и повышение энергетической эффективности"</c:v>
                </c:pt>
                <c:pt idx="3">
                  <c:v>"Развитие культуры в городе Назарово"</c:v>
                </c:pt>
                <c:pt idx="4">
                  <c:v>"Развитие физической культуры и спорта в городе Назарово"</c:v>
                </c:pt>
                <c:pt idx="5">
                  <c:v>Развитие малого и среднего предпринимательства</c:v>
                </c:pt>
                <c:pt idx="6">
                  <c:v>"Развитие транспортной системы"</c:v>
                </c:pt>
                <c:pt idx="7">
                  <c:v>"Управление муниципальными финансами"</c:v>
                </c:pt>
                <c:pt idx="8">
                  <c:v>"Защита населения и территории города Назарово от чрезвычайных ситуаций природного и техногенного характера"</c:v>
                </c:pt>
                <c:pt idx="9">
                  <c:v>"Молодежь города Назарово в ХХI веке"</c:v>
                </c:pt>
                <c:pt idx="10">
                  <c:v>"Управление муниципальным имуществом и земельными ресурсами"</c:v>
                </c:pt>
                <c:pt idx="11">
                  <c:v>"Создание условий для обеспечения доступным икомфортым жильем для граждан города Назарово"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604.6</c:v>
                </c:pt>
                <c:pt idx="1">
                  <c:v>48.6</c:v>
                </c:pt>
                <c:pt idx="2">
                  <c:v>63.8</c:v>
                </c:pt>
                <c:pt idx="3">
                  <c:v>88.1</c:v>
                </c:pt>
                <c:pt idx="4">
                  <c:v>61.8</c:v>
                </c:pt>
                <c:pt idx="5">
                  <c:v>2.0099999999999998</c:v>
                </c:pt>
                <c:pt idx="6">
                  <c:v>57.4</c:v>
                </c:pt>
                <c:pt idx="7">
                  <c:v>5.6</c:v>
                </c:pt>
                <c:pt idx="8">
                  <c:v>2.2999999999999998</c:v>
                </c:pt>
                <c:pt idx="9">
                  <c:v>10.9</c:v>
                </c:pt>
                <c:pt idx="10">
                  <c:v>0.63600000000000012</c:v>
                </c:pt>
                <c:pt idx="11">
                  <c:v>185.4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52286953193350838"/>
          <c:y val="0"/>
          <c:w val="0.46879713473315826"/>
          <c:h val="1"/>
        </c:manualLayout>
      </c:layout>
      <c:overlay val="1"/>
      <c:spPr>
        <a:ln w="0"/>
        <a:effectLst>
          <a:outerShdw blurRad="50800" dist="723900" dir="5400000" algn="ctr" rotWithShape="0">
            <a:srgbClr val="000000">
              <a:alpha val="43137"/>
            </a:srgbClr>
          </a:outerShdw>
        </a:effectLst>
      </c:spPr>
      <c:txPr>
        <a:bodyPr/>
        <a:lstStyle/>
        <a:p>
          <a:pPr>
            <a:defRPr sz="1360" spc="2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3713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160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2925" y="0"/>
            <a:ext cx="4303713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160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34125"/>
            <a:ext cx="4303713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160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2925" y="6334125"/>
            <a:ext cx="4303713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4E6EDE8-EC06-489A-BA82-42F60358A7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3713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925" y="0"/>
            <a:ext cx="4303713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83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00413" y="501650"/>
            <a:ext cx="3332162" cy="2498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188" y="3168650"/>
            <a:ext cx="794385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34125"/>
            <a:ext cx="4303713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925" y="6334125"/>
            <a:ext cx="4303713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EAC587C-56B0-4AAC-B13F-6E8CE04C2C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A1DA82-7FA4-43A9-BD67-E648962630A6}" type="slidenum">
              <a:rPr lang="ru-RU" smtClean="0"/>
              <a:pPr/>
              <a:t>0</a:t>
            </a:fld>
            <a:endParaRPr lang="ru-RU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84B310-0B1E-456B-85AA-2FEEF0F1F199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98825" y="501650"/>
            <a:ext cx="3333750" cy="2500313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3975" y="3168650"/>
            <a:ext cx="7280275" cy="3000375"/>
          </a:xfrm>
          <a:noFill/>
          <a:ln/>
        </p:spPr>
        <p:txBody>
          <a:bodyPr/>
          <a:lstStyle/>
          <a:p>
            <a:pPr eaLnBrk="1" hangingPunct="1">
              <a:lnSpc>
                <a:spcPct val="105000"/>
              </a:lnSpc>
              <a:spcBef>
                <a:spcPct val="45000"/>
              </a:spcBef>
              <a:buFontTx/>
              <a:buChar char="•"/>
            </a:pPr>
            <a:r>
              <a:rPr lang="ru-RU" sz="800" smtClean="0">
                <a:solidFill>
                  <a:srgbClr val="2B2B81"/>
                </a:solidFill>
                <a:latin typeface="PragmaticaCTT" pitchFamily="34" charset="0"/>
              </a:rPr>
              <a:t>Развитие бюджета Красноярского края характеризуется постоянным ростом объема доходов и расходов бюджета. </a:t>
            </a:r>
          </a:p>
          <a:p>
            <a:pPr eaLnBrk="1" hangingPunct="1">
              <a:lnSpc>
                <a:spcPct val="105000"/>
              </a:lnSpc>
              <a:spcBef>
                <a:spcPct val="45000"/>
              </a:spcBef>
              <a:buFontTx/>
              <a:buChar char="•"/>
            </a:pPr>
            <a:r>
              <a:rPr lang="ru-RU" sz="800" smtClean="0">
                <a:solidFill>
                  <a:srgbClr val="2B2B81"/>
                </a:solidFill>
                <a:latin typeface="PragmaticaCTT" pitchFamily="34" charset="0"/>
              </a:rPr>
              <a:t>Размер дефицита не превышает 15% объемов доходов  края без учета финансовой помощи  из федерального бюджета (ст. 92 Бюджетного кодекса РФ).</a:t>
            </a:r>
          </a:p>
          <a:p>
            <a:pPr eaLnBrk="1" hangingPunct="1">
              <a:lnSpc>
                <a:spcPct val="105000"/>
              </a:lnSpc>
              <a:spcBef>
                <a:spcPct val="45000"/>
              </a:spcBef>
              <a:buFontTx/>
              <a:buChar char="•"/>
            </a:pPr>
            <a:r>
              <a:rPr lang="ru-RU" sz="800" smtClean="0">
                <a:solidFill>
                  <a:srgbClr val="2B2B81"/>
                </a:solidFill>
                <a:latin typeface="PragmaticaCTT" pitchFamily="34" charset="0"/>
              </a:rPr>
              <a:t>В 2003 г. дефицит бюджета Красноярского края сложился в сумме -3 480,4 млрд.рублей. (10,7% от доходов без финансовой помощи)</a:t>
            </a:r>
          </a:p>
          <a:p>
            <a:pPr eaLnBrk="1" hangingPunct="1">
              <a:lnSpc>
                <a:spcPct val="105000"/>
              </a:lnSpc>
              <a:spcBef>
                <a:spcPct val="45000"/>
              </a:spcBef>
              <a:buFontTx/>
              <a:buChar char="•"/>
            </a:pPr>
            <a:r>
              <a:rPr lang="ru-RU" sz="800" smtClean="0">
                <a:solidFill>
                  <a:srgbClr val="2B2B81"/>
                </a:solidFill>
                <a:latin typeface="PragmaticaCTT" pitchFamily="34" charset="0"/>
              </a:rPr>
              <a:t>Покрытие дефицита бюджета 2003 г. осуществляется за счет:</a:t>
            </a:r>
          </a:p>
          <a:p>
            <a:pPr lvl="1" eaLnBrk="1" hangingPunct="1">
              <a:lnSpc>
                <a:spcPct val="90000"/>
              </a:lnSpc>
            </a:pPr>
            <a:r>
              <a:rPr lang="ru-RU" sz="800" smtClean="0">
                <a:solidFill>
                  <a:srgbClr val="2B2B81"/>
                </a:solidFill>
                <a:latin typeface="PragmaticaCTT" pitchFamily="34" charset="0"/>
                <a:sym typeface="Monotype Sorts" pitchFamily="2" charset="2"/>
              </a:rPr>
              <a:t></a:t>
            </a:r>
            <a:r>
              <a:rPr lang="ru-RU" sz="800" smtClean="0">
                <a:solidFill>
                  <a:srgbClr val="2B2B81"/>
                </a:solidFill>
                <a:latin typeface="PragmaticaCTT" pitchFamily="34" charset="0"/>
              </a:rPr>
              <a:t> банковских кредитов,</a:t>
            </a:r>
          </a:p>
          <a:p>
            <a:pPr lvl="1" eaLnBrk="1" hangingPunct="1">
              <a:lnSpc>
                <a:spcPct val="90000"/>
              </a:lnSpc>
            </a:pPr>
            <a:r>
              <a:rPr lang="ru-RU" sz="800" smtClean="0">
                <a:solidFill>
                  <a:srgbClr val="2B2B81"/>
                </a:solidFill>
                <a:latin typeface="PragmaticaCTT" pitchFamily="34" charset="0"/>
                <a:sym typeface="Monotype Sorts" pitchFamily="2" charset="2"/>
              </a:rPr>
              <a:t></a:t>
            </a:r>
            <a:r>
              <a:rPr lang="ru-RU" sz="800" smtClean="0">
                <a:solidFill>
                  <a:srgbClr val="2B2B81"/>
                </a:solidFill>
                <a:latin typeface="PragmaticaCTT" pitchFamily="34" charset="0"/>
              </a:rPr>
              <a:t> выпуска облигаций,</a:t>
            </a:r>
          </a:p>
          <a:p>
            <a:pPr lvl="1" eaLnBrk="1" hangingPunct="1">
              <a:lnSpc>
                <a:spcPct val="90000"/>
              </a:lnSpc>
            </a:pPr>
            <a:r>
              <a:rPr lang="ru-RU" sz="800" smtClean="0">
                <a:solidFill>
                  <a:srgbClr val="2B2B81"/>
                </a:solidFill>
                <a:latin typeface="PragmaticaCTT" pitchFamily="34" charset="0"/>
                <a:sym typeface="Monotype Sorts" pitchFamily="2" charset="2"/>
              </a:rPr>
              <a:t></a:t>
            </a:r>
            <a:r>
              <a:rPr lang="ru-RU" sz="800" smtClean="0">
                <a:solidFill>
                  <a:srgbClr val="2B2B81"/>
                </a:solidFill>
                <a:latin typeface="PragmaticaCTT" pitchFamily="34" charset="0"/>
              </a:rPr>
              <a:t> продажи государственного и </a:t>
            </a:r>
          </a:p>
          <a:p>
            <a:pPr lvl="1" eaLnBrk="1" hangingPunct="1">
              <a:lnSpc>
                <a:spcPct val="90000"/>
              </a:lnSpc>
            </a:pPr>
            <a:r>
              <a:rPr lang="ru-RU" sz="800" smtClean="0">
                <a:solidFill>
                  <a:srgbClr val="2B2B81"/>
                </a:solidFill>
                <a:latin typeface="PragmaticaCTT" pitchFamily="34" charset="0"/>
              </a:rPr>
              <a:t>     муниципального имущества.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84B310-0B1E-456B-85AA-2FEEF0F1F199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98825" y="501650"/>
            <a:ext cx="3333750" cy="2500313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3975" y="3168650"/>
            <a:ext cx="7280275" cy="3000375"/>
          </a:xfrm>
          <a:noFill/>
          <a:ln/>
        </p:spPr>
        <p:txBody>
          <a:bodyPr/>
          <a:lstStyle/>
          <a:p>
            <a:pPr eaLnBrk="1" hangingPunct="1">
              <a:lnSpc>
                <a:spcPct val="105000"/>
              </a:lnSpc>
              <a:spcBef>
                <a:spcPct val="45000"/>
              </a:spcBef>
              <a:buFontTx/>
              <a:buChar char="•"/>
            </a:pPr>
            <a:r>
              <a:rPr lang="ru-RU" sz="800" smtClean="0">
                <a:solidFill>
                  <a:srgbClr val="2B2B81"/>
                </a:solidFill>
                <a:latin typeface="PragmaticaCTT" pitchFamily="34" charset="0"/>
              </a:rPr>
              <a:t>Развитие бюджета Красноярского края характеризуется постоянным ростом объема доходов и расходов бюджета. </a:t>
            </a:r>
          </a:p>
          <a:p>
            <a:pPr eaLnBrk="1" hangingPunct="1">
              <a:lnSpc>
                <a:spcPct val="105000"/>
              </a:lnSpc>
              <a:spcBef>
                <a:spcPct val="45000"/>
              </a:spcBef>
              <a:buFontTx/>
              <a:buChar char="•"/>
            </a:pPr>
            <a:r>
              <a:rPr lang="ru-RU" sz="800" smtClean="0">
                <a:solidFill>
                  <a:srgbClr val="2B2B81"/>
                </a:solidFill>
                <a:latin typeface="PragmaticaCTT" pitchFamily="34" charset="0"/>
              </a:rPr>
              <a:t>Размер дефицита не превышает 15% объемов доходов  края без учета финансовой помощи  из федерального бюджета (ст. 92 Бюджетного кодекса РФ).</a:t>
            </a:r>
          </a:p>
          <a:p>
            <a:pPr eaLnBrk="1" hangingPunct="1">
              <a:lnSpc>
                <a:spcPct val="105000"/>
              </a:lnSpc>
              <a:spcBef>
                <a:spcPct val="45000"/>
              </a:spcBef>
              <a:buFontTx/>
              <a:buChar char="•"/>
            </a:pPr>
            <a:r>
              <a:rPr lang="ru-RU" sz="800" smtClean="0">
                <a:solidFill>
                  <a:srgbClr val="2B2B81"/>
                </a:solidFill>
                <a:latin typeface="PragmaticaCTT" pitchFamily="34" charset="0"/>
              </a:rPr>
              <a:t>В 2003 г. дефицит бюджета Красноярского края сложился в сумме -3 480,4 млрд.рублей. (10,7% от доходов без финансовой помощи)</a:t>
            </a:r>
          </a:p>
          <a:p>
            <a:pPr eaLnBrk="1" hangingPunct="1">
              <a:lnSpc>
                <a:spcPct val="105000"/>
              </a:lnSpc>
              <a:spcBef>
                <a:spcPct val="45000"/>
              </a:spcBef>
              <a:buFontTx/>
              <a:buChar char="•"/>
            </a:pPr>
            <a:r>
              <a:rPr lang="ru-RU" sz="800" smtClean="0">
                <a:solidFill>
                  <a:srgbClr val="2B2B81"/>
                </a:solidFill>
                <a:latin typeface="PragmaticaCTT" pitchFamily="34" charset="0"/>
              </a:rPr>
              <a:t>Покрытие дефицита бюджета 2003 г. осуществляется за счет:</a:t>
            </a:r>
          </a:p>
          <a:p>
            <a:pPr lvl="1" eaLnBrk="1" hangingPunct="1">
              <a:lnSpc>
                <a:spcPct val="90000"/>
              </a:lnSpc>
            </a:pPr>
            <a:r>
              <a:rPr lang="ru-RU" sz="800" smtClean="0">
                <a:solidFill>
                  <a:srgbClr val="2B2B81"/>
                </a:solidFill>
                <a:latin typeface="PragmaticaCTT" pitchFamily="34" charset="0"/>
                <a:sym typeface="Monotype Sorts" pitchFamily="2" charset="2"/>
              </a:rPr>
              <a:t></a:t>
            </a:r>
            <a:r>
              <a:rPr lang="ru-RU" sz="800" smtClean="0">
                <a:solidFill>
                  <a:srgbClr val="2B2B81"/>
                </a:solidFill>
                <a:latin typeface="PragmaticaCTT" pitchFamily="34" charset="0"/>
              </a:rPr>
              <a:t> банковских кредитов,</a:t>
            </a:r>
          </a:p>
          <a:p>
            <a:pPr lvl="1" eaLnBrk="1" hangingPunct="1">
              <a:lnSpc>
                <a:spcPct val="90000"/>
              </a:lnSpc>
            </a:pPr>
            <a:r>
              <a:rPr lang="ru-RU" sz="800" smtClean="0">
                <a:solidFill>
                  <a:srgbClr val="2B2B81"/>
                </a:solidFill>
                <a:latin typeface="PragmaticaCTT" pitchFamily="34" charset="0"/>
                <a:sym typeface="Monotype Sorts" pitchFamily="2" charset="2"/>
              </a:rPr>
              <a:t></a:t>
            </a:r>
            <a:r>
              <a:rPr lang="ru-RU" sz="800" smtClean="0">
                <a:solidFill>
                  <a:srgbClr val="2B2B81"/>
                </a:solidFill>
                <a:latin typeface="PragmaticaCTT" pitchFamily="34" charset="0"/>
              </a:rPr>
              <a:t> выпуска облигаций,</a:t>
            </a:r>
          </a:p>
          <a:p>
            <a:pPr lvl="1" eaLnBrk="1" hangingPunct="1">
              <a:lnSpc>
                <a:spcPct val="90000"/>
              </a:lnSpc>
            </a:pPr>
            <a:r>
              <a:rPr lang="ru-RU" sz="800" smtClean="0">
                <a:solidFill>
                  <a:srgbClr val="2B2B81"/>
                </a:solidFill>
                <a:latin typeface="PragmaticaCTT" pitchFamily="34" charset="0"/>
                <a:sym typeface="Monotype Sorts" pitchFamily="2" charset="2"/>
              </a:rPr>
              <a:t></a:t>
            </a:r>
            <a:r>
              <a:rPr lang="ru-RU" sz="800" smtClean="0">
                <a:solidFill>
                  <a:srgbClr val="2B2B81"/>
                </a:solidFill>
                <a:latin typeface="PragmaticaCTT" pitchFamily="34" charset="0"/>
              </a:rPr>
              <a:t> продажи государственного и </a:t>
            </a:r>
          </a:p>
          <a:p>
            <a:pPr lvl="1" eaLnBrk="1" hangingPunct="1">
              <a:lnSpc>
                <a:spcPct val="90000"/>
              </a:lnSpc>
            </a:pPr>
            <a:r>
              <a:rPr lang="ru-RU" sz="800" smtClean="0">
                <a:solidFill>
                  <a:srgbClr val="2B2B81"/>
                </a:solidFill>
                <a:latin typeface="PragmaticaCTT" pitchFamily="34" charset="0"/>
              </a:rPr>
              <a:t>     муниципального имущества.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588842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 lIns="91432" tIns="45716" rIns="91432" bIns="45716"/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88843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 lIns="91432"/>
          <a:lstStyle>
            <a:lvl1pPr marL="0" indent="0" algn="ctr">
              <a:buFont typeface="Wingdings" pitchFamily="2" charset="2"/>
              <a:buNone/>
              <a:defRPr sz="20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l">
              <a:defRPr sz="13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>
              <a:defRPr sz="13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>
              <a:defRPr sz="13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97F56D8D-A95B-46A8-8B27-6A68C87D75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32588" y="277813"/>
            <a:ext cx="21590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2413" y="277813"/>
            <a:ext cx="6327775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701482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 lIns="91440" tIns="45720" rIns="91440" bIns="45720"/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01483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 lIns="91440"/>
          <a:lstStyle>
            <a:lvl1pPr marL="0" indent="0" algn="ctr">
              <a:buFont typeface="Wingdings" pitchFamily="2" charset="2"/>
              <a:buNone/>
              <a:defRPr sz="20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defRPr>
            </a:lvl1pPr>
          </a:lstStyle>
          <a:p>
            <a:pPr>
              <a:defRPr/>
            </a:pPr>
            <a:fld id="{1F0831E9-40BE-4CC2-BB49-66D2091883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0825" y="1160463"/>
            <a:ext cx="4244975" cy="4970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160463"/>
            <a:ext cx="4244975" cy="4970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32588" y="277813"/>
            <a:ext cx="2160587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0825" y="277813"/>
            <a:ext cx="6329363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736F988-EE6E-46B1-944E-99F157AB807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2A6A3B-52FF-4917-BBE9-78C1E7181A3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5DAED3E-EF29-4860-A94E-34B9589A2D4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3CA187B-C8EB-48EC-BBA4-808E19BF1B5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2CE86A0-DCD1-4A89-903F-2A1D7950D6F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2F14851-4015-459C-A39E-89347DC138A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B0A7179-BD2F-4AA6-92FA-BFA188867D4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92FE298-6633-4CBA-964E-5BDFBD0D0E9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211C8C2-B7A3-4A1C-94F1-20E793BBFE6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D9AF8E8-A84D-4C82-BBA5-CCD8577BD69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8F238DD-4988-4B06-8659-06BF81C137E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88B1E-9D77-4CD4-B7D1-BAA892B713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2413" y="1160463"/>
            <a:ext cx="4243387" cy="4970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160463"/>
            <a:ext cx="4243388" cy="4970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87779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7780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7781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7782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7783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7784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7785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7786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7787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7788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7789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7790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7791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7792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7793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7794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7795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7796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7797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7798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7799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7800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7801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7802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7803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7804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7805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7806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7807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7808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7809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7810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7811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7812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7813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7814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4137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587816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87817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4099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252413" y="277813"/>
            <a:ext cx="8639175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79984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100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413" y="1160463"/>
            <a:ext cx="8639175" cy="497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69976" tIns="45716" rIns="91432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  <p:sldLayoutId id="2147483975" r:id="rId5"/>
    <p:sldLayoutId id="2147483976" r:id="rId6"/>
    <p:sldLayoutId id="2147483977" r:id="rId7"/>
    <p:sldLayoutId id="2147483978" r:id="rId8"/>
    <p:sldLayoutId id="2147483979" r:id="rId9"/>
    <p:sldLayoutId id="2147483980" r:id="rId10"/>
    <p:sldLayoutId id="2147483981" r:id="rId11"/>
  </p:sldLayoutIdLst>
  <p:transition/>
  <p:timing>
    <p:tnLst>
      <p:par>
        <p:cTn id="1" dur="indefinite" restart="never" nodeType="tmRoot"/>
      </p:par>
    </p:tnLst>
  </p:timing>
  <p:txStyles>
    <p:titleStyle>
      <a:lvl1pPr algn="l" defTabSz="912813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12813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defTabSz="912813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defTabSz="912813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defTabSz="912813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defTabSz="912813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defTabSz="912813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defTabSz="912813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defTabSz="912813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41313" indent="-341313" algn="l" defTabSz="912813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þ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2575" algn="l" defTabSz="912813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20000"/>
        <a:buFont typeface="Wingdings" pitchFamily="2" charset="2"/>
        <a:buChar char="ü"/>
        <a:defRPr sz="1600">
          <a:solidFill>
            <a:schemeClr val="tx1"/>
          </a:solidFill>
          <a:latin typeface="+mn-lt"/>
        </a:defRPr>
      </a:lvl2pPr>
      <a:lvl3pPr marL="1141413" indent="-228600" algn="l" defTabSz="912813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3"/>
        </a:buBlip>
        <a:defRPr sz="1400">
          <a:solidFill>
            <a:schemeClr val="tx1"/>
          </a:solidFill>
          <a:latin typeface="+mn-lt"/>
        </a:defRPr>
      </a:lvl3pPr>
      <a:lvl4pPr marL="1600200" indent="-228600" algn="l" defTabSz="912813" rtl="0" eaLnBrk="0" fontAlgn="base" hangingPunct="0">
        <a:spcBef>
          <a:spcPct val="20000"/>
        </a:spcBef>
        <a:spcAft>
          <a:spcPct val="0"/>
        </a:spcAft>
        <a:buChar char="–"/>
        <a:defRPr sz="1300">
          <a:solidFill>
            <a:schemeClr val="tx1"/>
          </a:solidFill>
          <a:latin typeface="+mn-lt"/>
        </a:defRPr>
      </a:lvl4pPr>
      <a:lvl5pPr marL="2058988" indent="-230188" algn="l" defTabSz="912813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4"/>
        </a:buBlip>
        <a:defRPr sz="1300">
          <a:solidFill>
            <a:schemeClr val="tx1"/>
          </a:solidFill>
          <a:latin typeface="+mn-lt"/>
        </a:defRPr>
      </a:lvl5pPr>
      <a:lvl6pPr marL="2516188" indent="-230188" algn="l" defTabSz="912813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4"/>
        </a:buBlip>
        <a:defRPr sz="1300">
          <a:solidFill>
            <a:schemeClr val="tx1"/>
          </a:solidFill>
          <a:latin typeface="+mn-lt"/>
        </a:defRPr>
      </a:lvl6pPr>
      <a:lvl7pPr marL="2973388" indent="-230188" algn="l" defTabSz="912813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4"/>
        </a:buBlip>
        <a:defRPr sz="1300">
          <a:solidFill>
            <a:schemeClr val="tx1"/>
          </a:solidFill>
          <a:latin typeface="+mn-lt"/>
        </a:defRPr>
      </a:lvl7pPr>
      <a:lvl8pPr marL="3430588" indent="-230188" algn="l" defTabSz="912813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4"/>
        </a:buBlip>
        <a:defRPr sz="1300">
          <a:solidFill>
            <a:schemeClr val="tx1"/>
          </a:solidFill>
          <a:latin typeface="+mn-lt"/>
        </a:defRPr>
      </a:lvl8pPr>
      <a:lvl9pPr marL="3887788" indent="-230188" algn="l" defTabSz="912813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4"/>
        </a:buBlip>
        <a:defRPr sz="13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700419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0420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0421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0422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0423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0424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0425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0426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0427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0428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0429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0430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0431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0432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0433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0434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0435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0436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0437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0438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0439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0440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0441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0442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0443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0444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0445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0446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0447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0448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0449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0450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0451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0452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0453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0454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516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700456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00457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5123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277813"/>
            <a:ext cx="8642350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000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24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160463"/>
            <a:ext cx="8642350" cy="497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7000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82" r:id="rId1"/>
    <p:sldLayoutId id="2147483983" r:id="rId2"/>
    <p:sldLayoutId id="2147483984" r:id="rId3"/>
    <p:sldLayoutId id="2147483985" r:id="rId4"/>
    <p:sldLayoutId id="2147483986" r:id="rId5"/>
    <p:sldLayoutId id="2147483987" r:id="rId6"/>
    <p:sldLayoutId id="2147483988" r:id="rId7"/>
    <p:sldLayoutId id="2147483989" r:id="rId8"/>
    <p:sldLayoutId id="2147483990" r:id="rId9"/>
    <p:sldLayoutId id="2147483991" r:id="rId10"/>
    <p:sldLayoutId id="2147483992" r:id="rId11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þ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20000"/>
        <a:buFont typeface="Wingdings" pitchFamily="2" charset="2"/>
        <a:buChar char="ü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3"/>
        </a:buBlip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4"/>
        </a:buBlip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4"/>
        </a:buBlip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4"/>
        </a:buBlip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4"/>
        </a:buBlip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4"/>
        </a:buBlip>
        <a:defRPr sz="12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pPr algn="r" eaLnBrk="1" latinLnBrk="0" hangingPunct="1"/>
              <a:t>5/29/2017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pPr algn="ctr" eaLnBrk="1" latinLnBrk="0" hangingPunct="1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  <p:sldLayoutId id="2147484117" r:id="rId12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_____Microsoft_Office_Excel_97-20031.xls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_____Microsoft_Office_Excel_97-20032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Картинки города назарово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7304488"/>
          </a:xfrm>
          <a:prstGeom prst="rect">
            <a:avLst/>
          </a:prstGeom>
          <a:noFill/>
        </p:spPr>
      </p:pic>
      <p:sp>
        <p:nvSpPr>
          <p:cNvPr id="1171459" name="Rectangle 3"/>
          <p:cNvSpPr>
            <a:spLocks noGrp="1" noChangeArrowheads="1"/>
          </p:cNvSpPr>
          <p:nvPr>
            <p:ph idx="1"/>
          </p:nvPr>
        </p:nvSpPr>
        <p:spPr>
          <a:xfrm>
            <a:off x="127000" y="4429132"/>
            <a:ext cx="9017000" cy="2428868"/>
          </a:xfrm>
        </p:spPr>
        <p:txBody>
          <a:bodyPr>
            <a:normAutofit/>
          </a:bodyPr>
          <a:lstStyle/>
          <a:p>
            <a:pPr algn="ctr" eaLnBrk="1" hangingPunct="1">
              <a:buFontTx/>
              <a:buNone/>
            </a:pPr>
            <a:r>
              <a:rPr lang="ru-RU" sz="4800" b="1" cap="small" dirty="0" smtClean="0">
                <a:solidFill>
                  <a:srgbClr val="FFFF00"/>
                </a:solidFill>
                <a:latin typeface="Times New Roman" pitchFamily="18" charset="0"/>
              </a:rPr>
              <a:t>Отчет об исполнении бюджета города Назарово за </a:t>
            </a:r>
            <a:r>
              <a:rPr lang="en-US" sz="4800" b="1" cap="small" dirty="0" smtClean="0">
                <a:solidFill>
                  <a:srgbClr val="FFFF00"/>
                </a:solidFill>
                <a:latin typeface="Times New Roman" pitchFamily="18" charset="0"/>
              </a:rPr>
              <a:t>2016 </a:t>
            </a:r>
            <a:r>
              <a:rPr lang="ru-RU" sz="4800" b="1" cap="small" dirty="0" smtClean="0">
                <a:solidFill>
                  <a:srgbClr val="FFFF00"/>
                </a:solidFill>
                <a:latin typeface="Times New Roman" pitchFamily="18" charset="0"/>
              </a:rPr>
              <a:t>год</a:t>
            </a:r>
          </a:p>
        </p:txBody>
      </p:sp>
      <p:pic>
        <p:nvPicPr>
          <p:cNvPr id="5" name="Picture 1" descr="C:\Documents and Settings\Администратор\Рабочий стол\754b4588jp_6165706_997959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00892" y="214290"/>
            <a:ext cx="1928793" cy="2786058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71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71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171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1459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Анализ исполнения расходов бюджета города за 2016 год по сравнению с 2015 годом, млн.руб. </a:t>
            </a:r>
            <a:br>
              <a:rPr lang="ru-RU" sz="28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</p:nvPr>
        </p:nvGraphicFramePr>
        <p:xfrm>
          <a:off x="142845" y="1142984"/>
          <a:ext cx="8715434" cy="5582120"/>
        </p:xfrm>
        <a:graphic>
          <a:graphicData uri="http://schemas.openxmlformats.org/drawingml/2006/table">
            <a:tbl>
              <a:tblPr/>
              <a:tblGrid>
                <a:gridCol w="4353563"/>
                <a:gridCol w="1453957"/>
                <a:gridCol w="1453957"/>
                <a:gridCol w="1453957"/>
              </a:tblGrid>
              <a:tr h="14176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Исполнено за 2015 год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Исполнено за 2016 год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Темп роста кассовых расходов 2016/2015 (%)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lumMod val="40000"/>
                        <a:lumOff val="60000"/>
                      </a:srgbClr>
                    </a:solidFill>
                  </a:tcPr>
                </a:tc>
              </a:tr>
              <a:tr h="3487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Общегосударственные вопросы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60,339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65,465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108,5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lumMod val="40000"/>
                        <a:lumOff val="60000"/>
                      </a:srgbClr>
                    </a:solidFill>
                  </a:tcPr>
                </a:tc>
              </a:tr>
              <a:tr h="6582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1,83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2,324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127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lumMod val="40000"/>
                        <a:lumOff val="60000"/>
                      </a:srgbClr>
                    </a:solidFill>
                  </a:tcPr>
                </a:tc>
              </a:tr>
              <a:tr h="3487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Национальная экономика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60,814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61,482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101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lumMod val="40000"/>
                        <a:lumOff val="60000"/>
                      </a:srgbClr>
                    </a:solidFill>
                  </a:tcPr>
                </a:tc>
              </a:tr>
              <a:tr h="3487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Жилищно-коммунальное хозяйство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116,943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245,279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в 2,1 раза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lumMod val="40000"/>
                        <a:lumOff val="60000"/>
                      </a:srgbClr>
                    </a:solidFill>
                  </a:tcPr>
                </a:tc>
              </a:tr>
              <a:tr h="3487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Образование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656,695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673,802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102,6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lumMod val="40000"/>
                        <a:lumOff val="60000"/>
                      </a:srgbClr>
                    </a:solidFill>
                  </a:tcPr>
                </a:tc>
              </a:tr>
              <a:tr h="3487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Культура, кинематография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57,239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59,847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104,6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lumMod val="40000"/>
                        <a:lumOff val="60000"/>
                      </a:srgbClr>
                    </a:solidFill>
                  </a:tcPr>
                </a:tc>
              </a:tr>
              <a:tr h="3487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Социальная политика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77,618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74,630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96,2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lumMod val="40000"/>
                        <a:lumOff val="60000"/>
                      </a:srgbClr>
                    </a:solidFill>
                  </a:tcPr>
                </a:tc>
              </a:tr>
              <a:tr h="3487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Физическая культура и спорт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2,131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2,459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115,4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lumMod val="40000"/>
                        <a:lumOff val="60000"/>
                      </a:srgbClr>
                    </a:solidFill>
                  </a:tcPr>
                </a:tc>
              </a:tr>
              <a:tr h="3487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Обслуживание муниципального долга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0,094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0,318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в 3,4 раза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lumMod val="40000"/>
                        <a:lumOff val="60000"/>
                      </a:srgbClr>
                    </a:solidFill>
                  </a:tcPr>
                </a:tc>
              </a:tr>
              <a:tr h="3487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ИТОГО РАСХОДОВ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1033,703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1185,606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114,7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lumMod val="40000"/>
                        <a:lumOff val="6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643998" cy="107154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</a:rPr>
              <a:t>ИСПОЛЬЗОВАНИЕ СРЕДСТВ РЕЗЕРВНОГО ФОНДА за 2016 г.</a:t>
            </a:r>
            <a:endParaRPr lang="ru-RU" sz="2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</p:nvPr>
        </p:nvGraphicFramePr>
        <p:xfrm>
          <a:off x="0" y="1071545"/>
          <a:ext cx="9144000" cy="592690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813686"/>
                <a:gridCol w="2533461"/>
                <a:gridCol w="3511001"/>
                <a:gridCol w="1285852"/>
              </a:tblGrid>
              <a:tr h="12436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         Получатель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Основание  (Постановление,  распоряжение, №, дата)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Целевое назначение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(тыс. руб.)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8510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Администрация города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Постановление администрации города от 14.06.2016 № 850-п «О выделении средств из резервного фонда администрации города Назарово»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Оплата услуг ООО «Водоканал» - 99336,19 руб., ООО «Тепло» - 33700 руб. по проведению мероприятий с привлечением автотранспортных средств в целях предупреждения чрезвычайной ситуации и минимизации ущерба от прохождения паводковых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вод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133,04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6196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Администрация города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Постановление администрации города от 27.12.2016 № 1972-п «О выделении средств из резервного фонда администрации города Назарово»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Оплата услуг ООО «</a:t>
                      </a:r>
                      <a:r>
                        <a:rPr lang="ru-RU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Строймастер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» по проведению работ по обследованию строительных конструкций жилого дома № 86, корпус № 1 по ул. Арбузова, г. Назарово, находящегося в аварийном состоянии с выдачей заключения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99,00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7148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232,04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584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805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ru-RU" sz="28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Расходы бюджета города Назарово в рамках муниципальных программ, млн. руб.</a:t>
            </a:r>
            <a:r>
              <a:rPr lang="ru-RU" sz="32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3200" b="1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ph type="tbl" idx="1"/>
          </p:nvPr>
        </p:nvGraphicFramePr>
        <p:xfrm>
          <a:off x="0" y="908050"/>
          <a:ext cx="9144000" cy="5807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58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58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58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158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5844" grpId="0"/>
      <p:bldGraphic spid="5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3297238"/>
          </a:xfrm>
          <a:ln>
            <a:noFill/>
          </a:ln>
        </p:spPr>
        <p:txBody>
          <a:bodyPr/>
          <a:lstStyle/>
          <a:p>
            <a:pPr algn="ctr"/>
            <a:r>
              <a:rPr lang="ru-RU" sz="44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СПАСИБО   ЗА ВНИМАНИЕ!</a:t>
            </a:r>
            <a:br>
              <a:rPr lang="ru-RU" sz="44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Финансовое управление администрации города Назарово</a:t>
            </a:r>
            <a:endParaRPr lang="ru-RU" b="1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8130" name="Picture 2" descr="Администрация рабочего поселка Беково. . Администрацией рабочего поселка Беково утвержден отчет об исполнении бюджета рабочего п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3429000"/>
            <a:ext cx="4857784" cy="328614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14313"/>
            <a:ext cx="9144000" cy="766762"/>
          </a:xfrm>
          <a:noFill/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2400" b="1" dirty="0" smtClean="0">
                <a:solidFill>
                  <a:srgbClr val="66FFFF"/>
                </a:solidFill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</a:rPr>
              <a:t>Анализ исполнения основных параметров  бюджета города Назарово за 201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</a:rPr>
              <a:t>6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</a:rPr>
              <a:t> год</a:t>
            </a:r>
          </a:p>
        </p:txBody>
      </p:sp>
      <p:graphicFrame>
        <p:nvGraphicFramePr>
          <p:cNvPr id="1295364" name="Object 6"/>
          <p:cNvGraphicFramePr>
            <a:graphicFrameLocks noChangeAspect="1"/>
          </p:cNvGraphicFramePr>
          <p:nvPr>
            <p:ph idx="4294967295"/>
          </p:nvPr>
        </p:nvGraphicFramePr>
        <p:xfrm>
          <a:off x="-76200" y="1384300"/>
          <a:ext cx="9258300" cy="5207000"/>
        </p:xfrm>
        <a:graphic>
          <a:graphicData uri="http://schemas.openxmlformats.org/presentationml/2006/ole">
            <p:oleObj spid="_x0000_s1026" name="Worksheet" r:id="rId4" imgW="11763451" imgH="6629400" progId="Excel.Sheet.8">
              <p:embed/>
            </p:oleObj>
          </a:graphicData>
        </a:graphic>
      </p:graphicFrame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3203575" y="981075"/>
            <a:ext cx="2214563" cy="3476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50000"/>
              </a:spcBef>
            </a:pPr>
            <a:endParaRPr lang="ru-RU" b="1">
              <a:solidFill>
                <a:srgbClr val="FFFF00"/>
              </a:solidFill>
              <a:latin typeface="Rockwell Extra Bold" pitchFamily="18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684213" y="900113"/>
            <a:ext cx="6173787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 b="1">
                <a:latin typeface="Arial" charset="0"/>
              </a:rPr>
              <a:t>	</a:t>
            </a:r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7164388" y="1484313"/>
            <a:ext cx="1382712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800">
              <a:latin typeface="Arial" charset="0"/>
            </a:endParaRPr>
          </a:p>
        </p:txBody>
      </p:sp>
      <p:sp>
        <p:nvSpPr>
          <p:cNvPr id="1295367" name="Text Box 7"/>
          <p:cNvSpPr txBox="1">
            <a:spLocks noChangeArrowheads="1"/>
          </p:cNvSpPr>
          <p:nvPr/>
        </p:nvSpPr>
        <p:spPr bwMode="auto">
          <a:xfrm>
            <a:off x="7251700" y="981075"/>
            <a:ext cx="12954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 smtClean="0"/>
              <a:t>млн.руб</a:t>
            </a:r>
            <a:r>
              <a:rPr lang="ru-RU" sz="2000" b="1" dirty="0">
                <a:latin typeface="Garamond" pitchFamily="18" charset="0"/>
              </a:rPr>
              <a:t>.</a:t>
            </a: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9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9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9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1000"/>
                                        <p:tgtEl>
                                          <p:spTgt spid="129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5362" grpId="0"/>
      <p:bldP spid="129536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313" y="357188"/>
            <a:ext cx="8929687" cy="623887"/>
          </a:xfrm>
          <a:noFill/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0033CC"/>
                </a:solidFill>
                <a:latin typeface="Times New Roman" pitchFamily="18" charset="0"/>
              </a:rPr>
              <a:t/>
            </a:r>
            <a:br>
              <a:rPr lang="ru-RU" sz="2800" b="1" dirty="0" smtClean="0">
                <a:solidFill>
                  <a:srgbClr val="0033CC"/>
                </a:solidFill>
                <a:latin typeface="Times New Roman" pitchFamily="18" charset="0"/>
              </a:rPr>
            </a:br>
            <a:r>
              <a:rPr lang="ru-RU" sz="2800" b="1" dirty="0" smtClean="0">
                <a:solidFill>
                  <a:srgbClr val="0033CC"/>
                </a:solidFill>
                <a:latin typeface="Times New Roman" pitchFamily="18" charset="0"/>
              </a:rPr>
              <a:t/>
            </a:r>
            <a:br>
              <a:rPr lang="ru-RU" sz="2800" b="1" dirty="0" smtClean="0">
                <a:solidFill>
                  <a:srgbClr val="0033CC"/>
                </a:solidFill>
                <a:latin typeface="Times New Roman" pitchFamily="18" charset="0"/>
              </a:rPr>
            </a:br>
            <a:r>
              <a:rPr lang="ru-RU" sz="2800" b="1" dirty="0" smtClean="0">
                <a:solidFill>
                  <a:srgbClr val="0033CC"/>
                </a:solidFill>
                <a:latin typeface="Times New Roman" pitchFamily="18" charset="0"/>
              </a:rPr>
              <a:t>        </a:t>
            </a:r>
            <a:br>
              <a:rPr lang="ru-RU" sz="2800" b="1" dirty="0" smtClean="0">
                <a:solidFill>
                  <a:srgbClr val="0033CC"/>
                </a:solidFill>
                <a:latin typeface="Times New Roman" pitchFamily="18" charset="0"/>
              </a:rPr>
            </a:br>
            <a:r>
              <a:rPr lang="ru-RU" sz="2800" b="1" dirty="0" smtClean="0">
                <a:solidFill>
                  <a:srgbClr val="66FFFF"/>
                </a:solidFill>
              </a:rPr>
              <a:t> </a:t>
            </a:r>
            <a:endParaRPr lang="ru-RU" sz="2800" b="1" dirty="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  <p:graphicFrame>
        <p:nvGraphicFramePr>
          <p:cNvPr id="1295364" name="Object 6"/>
          <p:cNvGraphicFramePr>
            <a:graphicFrameLocks noChangeAspect="1"/>
          </p:cNvGraphicFramePr>
          <p:nvPr>
            <p:ph idx="4294967295"/>
          </p:nvPr>
        </p:nvGraphicFramePr>
        <p:xfrm>
          <a:off x="215900" y="647700"/>
          <a:ext cx="8966200" cy="5778500"/>
        </p:xfrm>
        <a:graphic>
          <a:graphicData uri="http://schemas.openxmlformats.org/presentationml/2006/ole">
            <p:oleObj spid="_x0000_s46082" name="Worksheet" r:id="rId4" imgW="10353751" imgH="6667500" progId="Excel.Sheet.8">
              <p:embed/>
            </p:oleObj>
          </a:graphicData>
        </a:graphic>
      </p:graphicFrame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1928795" y="357168"/>
            <a:ext cx="4929206" cy="62390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50000"/>
              </a:spcBef>
            </a:pPr>
            <a:endParaRPr lang="ru-RU" b="1">
              <a:solidFill>
                <a:srgbClr val="FFFF00"/>
              </a:solidFill>
              <a:latin typeface="Rockwell Extra Bold" pitchFamily="18" charset="0"/>
            </a:endParaRPr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7164388" y="1484313"/>
            <a:ext cx="1382712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800"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282" y="126334"/>
            <a:ext cx="8810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Анализ исполнения доходов бюджета за 201</a:t>
            </a:r>
            <a:r>
              <a:rPr lang="en-US" sz="2800" b="1" dirty="0" smtClean="0"/>
              <a:t>6</a:t>
            </a:r>
            <a:r>
              <a:rPr lang="ru-RU" sz="2800" b="1" dirty="0" smtClean="0"/>
              <a:t> год  </a:t>
            </a:r>
            <a:endParaRPr lang="ru-RU" sz="2800" b="1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9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9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000"/>
                                        <p:tgtEl>
                                          <p:spTgt spid="129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5362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0"/>
            <a:ext cx="85725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Анализ поступления основных налоговых  доходов бюджета города за 201</a:t>
            </a:r>
            <a:r>
              <a:rPr lang="en-US" b="1" dirty="0" smtClean="0"/>
              <a:t>6</a:t>
            </a:r>
            <a:r>
              <a:rPr lang="ru-RU" b="1" dirty="0" smtClean="0"/>
              <a:t> год, млн.руб.</a:t>
            </a:r>
            <a:r>
              <a:rPr lang="en-US" b="1" dirty="0" smtClean="0"/>
              <a:t> 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0" y="1045287"/>
          <a:ext cx="9001156" cy="5598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28125" cy="98107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</a:rPr>
              <a:t>Анализ поступления основных неналоговых  доходов бюджета города за 201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</a:rPr>
              <a:t>6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</a:rPr>
              <a:t> год</a:t>
            </a:r>
          </a:p>
        </p:txBody>
      </p:sp>
      <p:graphicFrame>
        <p:nvGraphicFramePr>
          <p:cNvPr id="10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-10" y="1654174"/>
          <a:ext cx="4614759" cy="5127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4497388" y="1654175"/>
          <a:ext cx="4630737" cy="5127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3" name="Text Box 8"/>
          <p:cNvSpPr txBox="1">
            <a:spLocks noChangeArrowheads="1"/>
          </p:cNvSpPr>
          <p:nvPr/>
        </p:nvSpPr>
        <p:spPr bwMode="auto">
          <a:xfrm>
            <a:off x="1258888" y="1196975"/>
            <a:ext cx="16573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Arial" charset="0"/>
            </a:endParaRPr>
          </a:p>
        </p:txBody>
      </p:sp>
      <p:sp>
        <p:nvSpPr>
          <p:cNvPr id="2054" name="Text Box 9"/>
          <p:cNvSpPr txBox="1">
            <a:spLocks noChangeArrowheads="1"/>
          </p:cNvSpPr>
          <p:nvPr/>
        </p:nvSpPr>
        <p:spPr bwMode="auto">
          <a:xfrm>
            <a:off x="1258888" y="1143000"/>
            <a:ext cx="14414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dirty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1306634" name="Text Box 10"/>
          <p:cNvSpPr txBox="1">
            <a:spLocks noChangeArrowheads="1"/>
          </p:cNvSpPr>
          <p:nvPr/>
        </p:nvSpPr>
        <p:spPr bwMode="auto">
          <a:xfrm>
            <a:off x="214282" y="981075"/>
            <a:ext cx="3857652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 smtClean="0"/>
              <a:t>201</a:t>
            </a:r>
            <a:r>
              <a:rPr lang="en-US" sz="2800" b="1" dirty="0" smtClean="0"/>
              <a:t>5</a:t>
            </a:r>
            <a:r>
              <a:rPr lang="ru-RU" sz="2800" b="1" dirty="0" smtClean="0"/>
              <a:t> год, млн.руб.</a:t>
            </a:r>
            <a:endParaRPr lang="ru-RU" sz="2800" b="1" dirty="0"/>
          </a:p>
          <a:p>
            <a:pPr>
              <a:spcBef>
                <a:spcPct val="50000"/>
              </a:spcBef>
            </a:pPr>
            <a:endParaRPr lang="ru-RU" b="1" dirty="0"/>
          </a:p>
        </p:txBody>
      </p:sp>
      <p:sp>
        <p:nvSpPr>
          <p:cNvPr id="2056" name="Text Box 11"/>
          <p:cNvSpPr txBox="1">
            <a:spLocks noChangeArrowheads="1"/>
          </p:cNvSpPr>
          <p:nvPr/>
        </p:nvSpPr>
        <p:spPr bwMode="auto">
          <a:xfrm>
            <a:off x="5935663" y="981075"/>
            <a:ext cx="209232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>
              <a:latin typeface="Arial" charset="0"/>
            </a:endParaRPr>
          </a:p>
        </p:txBody>
      </p:sp>
      <p:sp>
        <p:nvSpPr>
          <p:cNvPr id="1306636" name="Text Box 12"/>
          <p:cNvSpPr txBox="1">
            <a:spLocks noChangeArrowheads="1"/>
          </p:cNvSpPr>
          <p:nvPr/>
        </p:nvSpPr>
        <p:spPr bwMode="auto">
          <a:xfrm>
            <a:off x="4857752" y="981075"/>
            <a:ext cx="4071965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 smtClean="0"/>
              <a:t>201</a:t>
            </a:r>
            <a:r>
              <a:rPr lang="en-US" sz="2800" b="1" dirty="0" smtClean="0"/>
              <a:t>6</a:t>
            </a:r>
            <a:r>
              <a:rPr lang="ru-RU" sz="2800" b="1" dirty="0" smtClean="0"/>
              <a:t> год, млн. руб.                             </a:t>
            </a:r>
            <a:endParaRPr lang="ru-RU" sz="2800" b="1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0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0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0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130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130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6626" grpId="0"/>
      <p:bldGraphic spid="10" grpId="0">
        <p:bldAsOne/>
      </p:bldGraphic>
      <p:bldGraphic spid="11" grpId="0">
        <p:bldAsOne/>
      </p:bldGraphic>
      <p:bldP spid="1306634" grpId="0"/>
      <p:bldP spid="13066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  <a:noFill/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</a:rPr>
              <a:t>Безвозмездные поступления из краевого и федерального бюджета в 201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</a:rPr>
              <a:t>6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</a:rPr>
              <a:t>  году</a:t>
            </a:r>
            <a:endParaRPr lang="ru-RU" sz="3200" dirty="0">
              <a:solidFill>
                <a:schemeClr val="tx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ph type="tbl" idx="1"/>
          </p:nvPr>
        </p:nvGraphicFramePr>
        <p:xfrm>
          <a:off x="0" y="1071545"/>
          <a:ext cx="9144000" cy="57716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6634"/>
                <a:gridCol w="2048263"/>
                <a:gridCol w="1682502"/>
                <a:gridCol w="1609350"/>
                <a:gridCol w="1097251"/>
              </a:tblGrid>
              <a:tr h="1308579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Первоначальный план  2016 года,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.руб.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Уточненный план 2016 года,  млн. руб. 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Фактическое поступление, млн. руб.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  <a:p>
                      <a:r>
                        <a:rPr lang="ru-RU" sz="1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805594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 из краевого и федерального бюджета, в т.ч. 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946,698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955,623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949,251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99,8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0330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дотации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118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415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174,321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174,321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43652"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субсидии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288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106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316,046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314,063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99,8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0330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субвенции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540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,171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465,251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460,862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99,8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107259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иные межбюджетные трансферты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0,006</a:t>
                      </a:r>
                    </a:p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0,005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0,005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7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0"/>
            <a:ext cx="8543956" cy="128586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Исполнение расходов бюджета города Назарово за 2016 год по разделам и подразделам бюджетной классификации расходов, млн. руб. </a:t>
            </a:r>
            <a:b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</p:nvPr>
        </p:nvGraphicFramePr>
        <p:xfrm>
          <a:off x="142845" y="1600200"/>
          <a:ext cx="8858311" cy="5003533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071965"/>
                <a:gridCol w="1508771"/>
                <a:gridCol w="1505913"/>
                <a:gridCol w="1771662"/>
              </a:tblGrid>
              <a:tr h="6857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раздела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Уточненный план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287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67,436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65,465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97,1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286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2,374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2,324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97,9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344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62,890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61,482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97,8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306,957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245,279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79,9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729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695,212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673,802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96,9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557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Культура, кинематография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61,716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59,847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856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74,745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74,630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99,9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286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2,500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2,459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98,4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856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Обслуживание муниципального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долга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0,318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0,318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286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РАСХОДОВ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1274,148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1185,606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93,05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Расходы бюджета на социальную сферу в общей сумме расходов</a:t>
            </a:r>
            <a:endParaRPr lang="ru-RU" sz="32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</p:nvPr>
        </p:nvGraphicFramePr>
        <p:xfrm>
          <a:off x="0" y="1600200"/>
          <a:ext cx="9144000" cy="5114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929718" cy="1000132"/>
          </a:xfrm>
          <a:noFill/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Удельный вес расходов  по отраслям в общей сумме расходов бюджета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</p:nvPr>
        </p:nvGraphicFramePr>
        <p:xfrm>
          <a:off x="0" y="1417638"/>
          <a:ext cx="9144000" cy="5297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МБО">
  <a:themeElements>
    <a:clrScheme name="МБО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МБО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МБО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БО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БО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БО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БО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БО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БО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БО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БО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БО 10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FF990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E78A00"/>
        </a:accent6>
        <a:hlink>
          <a:srgbClr val="FF00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БО 11">
        <a:dk1>
          <a:srgbClr val="000080"/>
        </a:dk1>
        <a:lt1>
          <a:srgbClr val="FFFFFF"/>
        </a:lt1>
        <a:dk2>
          <a:srgbClr val="000099"/>
        </a:dk2>
        <a:lt2>
          <a:srgbClr val="FF9900"/>
        </a:lt2>
        <a:accent1>
          <a:srgbClr val="3366FF"/>
        </a:accent1>
        <a:accent2>
          <a:srgbClr val="FFCC66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E7B95C"/>
        </a:accent6>
        <a:hlink>
          <a:srgbClr val="FF00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БО 12">
        <a:dk1>
          <a:srgbClr val="000080"/>
        </a:dk1>
        <a:lt1>
          <a:srgbClr val="FFFFFF"/>
        </a:lt1>
        <a:dk2>
          <a:srgbClr val="000099"/>
        </a:dk2>
        <a:lt2>
          <a:srgbClr val="FFFF99"/>
        </a:lt2>
        <a:accent1>
          <a:srgbClr val="3366FF"/>
        </a:accent1>
        <a:accent2>
          <a:srgbClr val="FFCC66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E7B95C"/>
        </a:accent6>
        <a:hlink>
          <a:srgbClr val="FF00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МБО">
  <a:themeElements>
    <a:clrScheme name="">
      <a:dk1>
        <a:srgbClr val="000080"/>
      </a:dk1>
      <a:lt1>
        <a:srgbClr val="FFFF99"/>
      </a:lt1>
      <a:dk2>
        <a:srgbClr val="000099"/>
      </a:dk2>
      <a:lt2>
        <a:srgbClr val="81B4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82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1_МБО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МБО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МБО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МБО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МБО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МБО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МБО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МБО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МБО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МБО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МБО 10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FF990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E78A00"/>
        </a:accent6>
        <a:hlink>
          <a:srgbClr val="FF00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МБО 11">
        <a:dk1>
          <a:srgbClr val="000080"/>
        </a:dk1>
        <a:lt1>
          <a:srgbClr val="FFFFFF"/>
        </a:lt1>
        <a:dk2>
          <a:srgbClr val="000099"/>
        </a:dk2>
        <a:lt2>
          <a:srgbClr val="FF9900"/>
        </a:lt2>
        <a:accent1>
          <a:srgbClr val="3366FF"/>
        </a:accent1>
        <a:accent2>
          <a:srgbClr val="FFCC66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E7B95C"/>
        </a:accent6>
        <a:hlink>
          <a:srgbClr val="FF00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МБО 12">
        <a:dk1>
          <a:srgbClr val="000080"/>
        </a:dk1>
        <a:lt1>
          <a:srgbClr val="FFFFFF"/>
        </a:lt1>
        <a:dk2>
          <a:srgbClr val="000099"/>
        </a:dk2>
        <a:lt2>
          <a:srgbClr val="FFFF99"/>
        </a:lt2>
        <a:accent1>
          <a:srgbClr val="3366FF"/>
        </a:accent1>
        <a:accent2>
          <a:srgbClr val="FFCC66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E7B95C"/>
        </a:accent6>
        <a:hlink>
          <a:srgbClr val="FF00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по формированию бюджета2007</Template>
  <TotalTime>23641</TotalTime>
  <Words>703</Words>
  <Application>Microsoft PowerPoint</Application>
  <PresentationFormat>Экран (4:3)</PresentationFormat>
  <Paragraphs>206</Paragraphs>
  <Slides>13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МБО</vt:lpstr>
      <vt:lpstr>1_МБО</vt:lpstr>
      <vt:lpstr>Солнцестояние</vt:lpstr>
      <vt:lpstr>Worksheet</vt:lpstr>
      <vt:lpstr>Слайд 0</vt:lpstr>
      <vt:lpstr> Анализ исполнения основных параметров  бюджета города Назарово за 2016 год</vt:lpstr>
      <vt:lpstr>            </vt:lpstr>
      <vt:lpstr>Слайд 3</vt:lpstr>
      <vt:lpstr>Анализ поступления основных неналоговых  доходов бюджета города за 2016 год</vt:lpstr>
      <vt:lpstr>Безвозмездные поступления из краевого и федерального бюджета в 2016  году</vt:lpstr>
      <vt:lpstr> Исполнение расходов бюджета города Назарово за 2016 год по разделам и подразделам бюджетной классификации расходов, млн. руб.  </vt:lpstr>
      <vt:lpstr>Расходы бюджета на социальную сферу в общей сумме расходов</vt:lpstr>
      <vt:lpstr>Удельный вес расходов  по отраслям в общей сумме расходов бюджета</vt:lpstr>
      <vt:lpstr>Анализ исполнения расходов бюджета города за 2016 год по сравнению с 2015 годом, млн.руб.  </vt:lpstr>
      <vt:lpstr>ИСПОЛЬЗОВАНИЕ СРЕДСТВ РЕЗЕРВНОГО ФОНДА за 2016 г.</vt:lpstr>
      <vt:lpstr> Расходы бюджета города Назарово в рамках муниципальных программ, млн. руб. </vt:lpstr>
      <vt:lpstr>СПАСИБО   ЗА ВНИМАНИЕ! Финансовое управление администрации города Назарово</vt:lpstr>
    </vt:vector>
  </TitlesOfParts>
  <Company>ГФУ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Параметры и принципы формирования бюджета на 2007 год  Основные направления бюджетной и налоговой политики Красноярского края на 2007 год</dc:title>
  <dc:creator>30101</dc:creator>
  <cp:lastModifiedBy>Руководитель</cp:lastModifiedBy>
  <cp:revision>1094</cp:revision>
  <dcterms:created xsi:type="dcterms:W3CDTF">2006-11-02T12:15:02Z</dcterms:created>
  <dcterms:modified xsi:type="dcterms:W3CDTF">2017-05-29T05:34:57Z</dcterms:modified>
</cp:coreProperties>
</file>