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0" r:id="rId1"/>
    <p:sldMasterId id="2147483802" r:id="rId2"/>
    <p:sldMasterId id="2147484104" r:id="rId3"/>
  </p:sldMasterIdLst>
  <p:notesMasterIdLst>
    <p:notesMasterId r:id="rId17"/>
  </p:notesMasterIdLst>
  <p:handoutMasterIdLst>
    <p:handoutMasterId r:id="rId18"/>
  </p:handoutMasterIdLst>
  <p:sldIdLst>
    <p:sldId id="541" r:id="rId4"/>
    <p:sldId id="547" r:id="rId5"/>
    <p:sldId id="570" r:id="rId6"/>
    <p:sldId id="596" r:id="rId7"/>
    <p:sldId id="550" r:id="rId8"/>
    <p:sldId id="572" r:id="rId9"/>
    <p:sldId id="592" r:id="rId10"/>
    <p:sldId id="593" r:id="rId11"/>
    <p:sldId id="582" r:id="rId12"/>
    <p:sldId id="594" r:id="rId13"/>
    <p:sldId id="595" r:id="rId14"/>
    <p:sldId id="554" r:id="rId15"/>
    <p:sldId id="591" r:id="rId16"/>
  </p:sldIdLst>
  <p:sldSz cx="9144000" cy="6858000" type="screen4x3"/>
  <p:notesSz cx="9928225" cy="666908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333333"/>
    </p:penClr>
  </p:showPr>
  <p:clrMru>
    <a:srgbClr val="0000FF"/>
    <a:srgbClr val="05FB11"/>
    <a:srgbClr val="0033CC"/>
    <a:srgbClr val="003399"/>
    <a:srgbClr val="3399FF"/>
    <a:srgbClr val="6879F6"/>
    <a:srgbClr val="6666FF"/>
    <a:srgbClr val="000000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8828" autoAdjust="0"/>
  </p:normalViewPr>
  <p:slideViewPr>
    <p:cSldViewPr snapToObjects="1">
      <p:cViewPr>
        <p:scale>
          <a:sx n="75" d="100"/>
          <a:sy n="75" d="100"/>
        </p:scale>
        <p:origin x="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56"/>
    </p:cViewPr>
  </p:sorterViewPr>
  <p:notesViewPr>
    <p:cSldViewPr snapToObjects="1">
      <p:cViewPr varScale="1">
        <p:scale>
          <a:sx n="78" d="100"/>
          <a:sy n="78" d="100"/>
        </p:scale>
        <p:origin x="-1860" y="-90"/>
      </p:cViewPr>
      <p:guideLst>
        <p:guide orient="horz" pos="210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00FF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прибыль</c:v>
                </c:pt>
                <c:pt idx="2">
                  <c:v>Акцизы 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Налоги на совокупный доход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155.809</c:v>
                </c:pt>
                <c:pt idx="1">
                  <c:v>2.0990000000000002</c:v>
                </c:pt>
                <c:pt idx="2">
                  <c:v>18.709</c:v>
                </c:pt>
                <c:pt idx="3">
                  <c:v>12.365</c:v>
                </c:pt>
                <c:pt idx="4">
                  <c:v>45.225000000000001</c:v>
                </c:pt>
                <c:pt idx="5">
                  <c:v>18.812999999999999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прибыль</c:v>
                </c:pt>
                <c:pt idx="2">
                  <c:v>Акцизы 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Налоги на совокупный доход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158.417</c:v>
                </c:pt>
                <c:pt idx="1">
                  <c:v>5.423</c:v>
                </c:pt>
                <c:pt idx="2">
                  <c:v>24.143000000000001</c:v>
                </c:pt>
                <c:pt idx="3">
                  <c:v>11.763999999999999</c:v>
                </c:pt>
                <c:pt idx="4">
                  <c:v>38.779000000000003</c:v>
                </c:pt>
                <c:pt idx="5">
                  <c:v>17.076000000000001</c:v>
                </c:pt>
              </c:numCache>
            </c:numRef>
          </c:val>
        </c:ser>
        <c:shape val="cylinder"/>
        <c:axId val="120867456"/>
        <c:axId val="126260352"/>
        <c:axId val="0"/>
      </c:bar3DChart>
      <c:catAx>
        <c:axId val="120867456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260352"/>
        <c:crosses val="autoZero"/>
        <c:auto val="1"/>
        <c:lblAlgn val="ctr"/>
        <c:lblOffset val="100"/>
      </c:catAx>
      <c:valAx>
        <c:axId val="126260352"/>
        <c:scaling>
          <c:orientation val="minMax"/>
        </c:scaling>
        <c:axPos val="b"/>
        <c:majorGridlines/>
        <c:numFmt formatCode="0%" sourceLinked="1"/>
        <c:tickLblPos val="nextTo"/>
        <c:crossAx val="12086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46960279324126"/>
          <c:y val="0.43950769707826648"/>
          <c:w val="0.11906481789672349"/>
          <c:h val="0.17769682640986575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5"/>
      <c:rotY val="256"/>
      <c:depthPercent val="100"/>
      <c:rAngAx val="1"/>
    </c:view3D>
    <c:floor>
      <c:spPr>
        <a:solidFill>
          <a:srgbClr val="003300"/>
        </a:solidFill>
        <a:ln w="3175">
          <a:solidFill>
            <a:schemeClr val="tx1"/>
          </a:solidFill>
          <a:prstDash val="solid"/>
        </a:ln>
      </c:spPr>
    </c:floor>
    <c:plotArea>
      <c:layout>
        <c:manualLayout>
          <c:layoutTarget val="inner"/>
          <c:xMode val="edge"/>
          <c:yMode val="edge"/>
          <c:x val="0"/>
          <c:y val="9.1279241245582508E-4"/>
          <c:w val="1"/>
          <c:h val="0.9990872075875442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3366FF"/>
            </a:solidFill>
            <a:ln w="9821">
              <a:solidFill>
                <a:schemeClr val="tx1"/>
              </a:solidFill>
              <a:prstDash val="solid"/>
            </a:ln>
          </c:spPr>
          <c:explosion val="18"/>
          <c:dPt>
            <c:idx val="0"/>
            <c:spPr>
              <a:solidFill>
                <a:srgbClr val="FFFF00"/>
              </a:solidFill>
              <a:ln w="9821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9821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00FF"/>
              </a:solidFill>
              <a:ln w="982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8952896565129401E-2"/>
                  <c:y val="-5.642670827137320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4993081978929038E-2"/>
                  <c:y val="-3.8116476926452307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Доходы от муниципального имущества</c:v>
                </c:pt>
                <c:pt idx="1">
                  <c:v>Доходы от продажи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Административные штрафы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51.84</c:v>
                </c:pt>
                <c:pt idx="1">
                  <c:v>2.42</c:v>
                </c:pt>
                <c:pt idx="2">
                  <c:v>3.7290000000000001</c:v>
                </c:pt>
                <c:pt idx="3">
                  <c:v>-3.5680000000000001</c:v>
                </c:pt>
              </c:numCache>
            </c:numRef>
          </c:val>
        </c:ser>
      </c:pie3DChart>
      <c:dTable>
        <c:showHorzBorder val="1"/>
        <c:showVertBorder val="1"/>
        <c:showOutline val="1"/>
        <c:showKeys val="1"/>
        <c:spPr>
          <a:ln w="2455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860" b="1" i="0" u="none" strike="noStrike" baseline="0">
                <a:solidFill>
                  <a:srgbClr val="0033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ln w="1964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7107242747254758"/>
          <c:w val="0.86427546920651765"/>
          <c:h val="0.29493797558456591"/>
        </c:manualLayout>
      </c:layout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spPr>
    <a:gradFill rotWithShape="0">
      <a:gsLst>
        <a:gs pos="0">
          <a:srgbClr val="FFFFFF">
            <a:gamma/>
            <a:shade val="46275"/>
            <a:invGamma/>
          </a:srgbClr>
        </a:gs>
        <a:gs pos="50000">
          <a:srgbClr val="FFFFFF"/>
        </a:gs>
        <a:gs pos="100000">
          <a:srgbClr val="FFFFFF">
            <a:gamma/>
            <a:shade val="46275"/>
            <a:invGamma/>
          </a:srgbClr>
        </a:gs>
      </a:gsLst>
      <a:lin ang="2700000" scaled="1"/>
    </a:gradFill>
    <a:ln>
      <a:noFill/>
    </a:ln>
  </c:spPr>
  <c:txPr>
    <a:bodyPr/>
    <a:lstStyle/>
    <a:p>
      <a:pPr>
        <a:defRPr sz="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93"/>
      <c:rotY val="228"/>
      <c:depthPercent val="100"/>
      <c:rAngAx val="1"/>
    </c:view3D>
    <c:floor>
      <c:spPr>
        <a:solidFill>
          <a:srgbClr val="333333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sideWall>
    <c:backWall>
      <c:spPr>
        <a:solidFill>
          <a:srgbClr val="99CCFF"/>
        </a:solidFill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"/>
          <c:y val="1.0254378768009893E-2"/>
          <c:w val="1"/>
          <c:h val="0.9897456692913386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  <a:ln w="9647">
              <a:solidFill>
                <a:schemeClr val="tx1"/>
              </a:solidFill>
              <a:prstDash val="solid"/>
            </a:ln>
          </c:spPr>
          <c:explosion val="26"/>
          <c:dPt>
            <c:idx val="1"/>
            <c:spPr>
              <a:solidFill>
                <a:srgbClr val="3366FF"/>
              </a:solidFill>
              <a:ln w="964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964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FF00FF"/>
              </a:solidFill>
              <a:ln w="964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600731589809496"/>
                  <c:y val="-5.9347803081484178E-2"/>
                </c:manualLayout>
              </c:layout>
              <c:spPr/>
              <c:txPr>
                <a:bodyPr/>
                <a:lstStyle/>
                <a:p>
                  <a:pPr>
                    <a:defRPr sz="2000" b="1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0.10901677206025749"/>
                  <c:y val="-5.6681797128300154E-2"/>
                </c:manualLayout>
              </c:layout>
              <c:spPr/>
              <c:txPr>
                <a:bodyPr/>
                <a:lstStyle/>
                <a:p>
                  <a:pPr>
                    <a:defRPr sz="1800" b="1" baseline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0154651408620333E-2"/>
                  <c:y val="-7.587684356792862E-2"/>
                </c:manualLayout>
              </c:layout>
              <c:spPr/>
              <c:txPr>
                <a:bodyPr/>
                <a:lstStyle/>
                <a:p>
                  <a:pPr>
                    <a:defRPr sz="2000" b="1" baseline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7.3696908289112517E-2"/>
                  <c:y val="-4.6935179542185707E-2"/>
                </c:manualLayout>
              </c:layout>
              <c:spPr/>
              <c:txPr>
                <a:bodyPr/>
                <a:lstStyle/>
                <a:p>
                  <a:pPr>
                    <a:defRPr sz="1800" b="1" baseline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8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Sheet1!$B$1:$E$1</c:f>
              <c:strCache>
                <c:ptCount val="4"/>
                <c:pt idx="0">
                  <c:v>Доходы от муниципального имущества</c:v>
                </c:pt>
                <c:pt idx="1">
                  <c:v>Доходы от продажи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Административные штрафы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26.904</c:v>
                </c:pt>
                <c:pt idx="1">
                  <c:v>3.7490000000000001</c:v>
                </c:pt>
                <c:pt idx="2">
                  <c:v>5.1289999999999916</c:v>
                </c:pt>
                <c:pt idx="3">
                  <c:v>3.0319999999999987</c:v>
                </c:pt>
              </c:numCache>
            </c:numRef>
          </c:val>
        </c:ser>
        <c:dLbls>
          <c:showVal val="1"/>
        </c:dLbls>
      </c:pie3DChart>
      <c:dTable>
        <c:showHorzBorder val="1"/>
        <c:showVertBorder val="1"/>
        <c:showOutline val="1"/>
        <c:showKeys val="1"/>
        <c:spPr>
          <a:ln w="2412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855" b="1" i="0" u="none" strike="noStrike" baseline="0">
                <a:solidFill>
                  <a:srgbClr val="0033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dTable>
      <c:sp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ln w="1929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4175890397601265"/>
          <c:w val="0.93069872031169165"/>
          <c:h val="0.35656765910291638"/>
        </c:manualLayout>
      </c:layout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spPr>
    <a:gradFill rotWithShape="0">
      <a:gsLst>
        <a:gs pos="0">
          <a:srgbClr val="FFFFFF">
            <a:gamma/>
            <a:shade val="46275"/>
            <a:invGamma/>
          </a:srgbClr>
        </a:gs>
        <a:gs pos="50000">
          <a:srgbClr val="FFFFFF"/>
        </a:gs>
        <a:gs pos="100000">
          <a:srgbClr val="FFFFFF">
            <a:gamma/>
            <a:shade val="46275"/>
            <a:invGamma/>
          </a:srgbClr>
        </a:gs>
      </a:gsLst>
      <a:lin ang="2700000" scaled="1"/>
    </a:gradFill>
    <a:ln>
      <a:noFill/>
    </a:ln>
  </c:spPr>
  <c:txPr>
    <a:bodyPr/>
    <a:lstStyle/>
    <a:p>
      <a:pPr>
        <a:defRPr sz="7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explosion val="25"/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Расходы на социальную сферу</c:v>
                </c:pt>
                <c:pt idx="1">
                  <c:v>ЖКХ</c:v>
                </c:pt>
                <c:pt idx="2">
                  <c:v>Остальные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808.27900000000045</c:v>
                </c:pt>
                <c:pt idx="1">
                  <c:v>245.27899999999997</c:v>
                </c:pt>
                <c:pt idx="2">
                  <c:v>129.589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42705599300092"/>
          <c:y val="0.20433736569755936"/>
          <c:w val="0.29523961067366578"/>
          <c:h val="0.5710646520746646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rgbClr val="964305">
        <a:lumMod val="40000"/>
        <a:lumOff val="60000"/>
      </a:srgb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6875852995086604E-4"/>
          <c:w val="0.65918153980752403"/>
          <c:h val="0.99966248294009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33CC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FFFF"/>
              </a:solidFill>
            </c:spPr>
          </c:dPt>
          <c:dPt>
            <c:idx val="4"/>
            <c:explosion val="18"/>
            <c:spPr>
              <a:solidFill>
                <a:srgbClr val="FF99FF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33FF"/>
              </a:solidFill>
            </c:spPr>
          </c:dPt>
          <c:dPt>
            <c:idx val="7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6.7901234567901494E-2"/>
                  <c:y val="2.397352718541385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6.1728395061728392E-3"/>
                  <c:y val="-1.43841163112481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5493827160494221E-2"/>
                  <c:y val="4.794705437082708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7.8687973843190887E-2"/>
                  <c:y val="4.7947054370827052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0.13406099247358366"/>
                  <c:y val="7.431793427478260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8.630469786748869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2.2222222222222251E-2"/>
                  <c:y val="-0.17021204301643744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2.0833333333333356E-2"/>
                  <c:y val="2.397352718541356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30" b="1" i="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Обслуживание муниципального долга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5.5199999999999999E-2</c:v>
                </c:pt>
                <c:pt idx="1">
                  <c:v>2.0000000000000018E-3</c:v>
                </c:pt>
                <c:pt idx="2">
                  <c:v>5.1900000000000002E-2</c:v>
                </c:pt>
                <c:pt idx="3">
                  <c:v>0.20690000000000011</c:v>
                </c:pt>
                <c:pt idx="4">
                  <c:v>0.56830000000000003</c:v>
                </c:pt>
                <c:pt idx="5">
                  <c:v>5.0500000000000003E-2</c:v>
                </c:pt>
                <c:pt idx="6">
                  <c:v>2.0999999999999999E-3</c:v>
                </c:pt>
                <c:pt idx="7">
                  <c:v>3.0000000000000024E-4</c:v>
                </c:pt>
                <c:pt idx="8">
                  <c:v>6.2900000000000011E-2</c:v>
                </c:pt>
              </c:numCache>
            </c:numRef>
          </c:val>
        </c:ser>
      </c:pie3DChart>
      <c:spPr>
        <a:solidFill>
          <a:schemeClr val="accent5">
            <a:lumMod val="40000"/>
            <a:lumOff val="6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711614173228305"/>
          <c:y val="0"/>
          <c:w val="0.35236767279090148"/>
          <c:h val="1"/>
        </c:manualLayout>
      </c:layout>
      <c:spPr>
        <a:solidFill>
          <a:schemeClr val="accent5">
            <a:lumMod val="40000"/>
            <a:lumOff val="60000"/>
          </a:schemeClr>
        </a:solidFill>
      </c:spPr>
      <c:txPr>
        <a:bodyPr/>
        <a:lstStyle/>
        <a:p>
          <a:pPr>
            <a:defRPr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 flip="none" rotWithShape="1"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  <a:tileRect r="-100000" b="-10000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40"/>
      <c:perspective val="80"/>
    </c:view3D>
    <c:plotArea>
      <c:layout>
        <c:manualLayout>
          <c:layoutTarget val="inner"/>
          <c:xMode val="edge"/>
          <c:yMode val="edge"/>
          <c:x val="6.2237532808398965E-4"/>
          <c:y val="0.13822411813955957"/>
          <c:w val="0.53232534995625536"/>
          <c:h val="0.800096020421904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explosion val="25"/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5FB11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9097222222222254E-2"/>
                  <c:y val="-9.2830015956334833E-2"/>
                </c:manualLayout>
              </c:layout>
              <c:showVal val="1"/>
            </c:dLbl>
            <c:dLbl>
              <c:idx val="2"/>
              <c:layout>
                <c:manualLayout>
                  <c:x val="3.0555555555555558E-2"/>
                  <c:y val="-6.6610723635110003E-2"/>
                </c:manualLayout>
              </c:layout>
              <c:showVal val="1"/>
            </c:dLbl>
            <c:dLbl>
              <c:idx val="3"/>
              <c:layout>
                <c:manualLayout>
                  <c:x val="4.5833333333333344E-2"/>
                  <c:y val="2.3147878682260922E-2"/>
                </c:manualLayout>
              </c:layout>
              <c:showVal val="1"/>
            </c:dLbl>
            <c:dLbl>
              <c:idx val="4"/>
              <c:layout>
                <c:manualLayout>
                  <c:x val="4.3218722659667537E-2"/>
                  <c:y val="4.0990009123317711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/>
              <c:showVal val="1"/>
            </c:dLbl>
            <c:dLbl>
              <c:idx val="6"/>
              <c:layout>
                <c:manualLayout>
                  <c:x val="5.076038932633422E-2"/>
                  <c:y val="5.2142912001829494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55,25</a:t>
                    </a:r>
                  </a:p>
                </c:rich>
              </c:tx>
              <c:spPr/>
              <c:showVal val="1"/>
            </c:dLbl>
            <c:dLbl>
              <c:idx val="7"/>
              <c:layout>
                <c:manualLayout>
                  <c:x val="2.9417541557305343E-2"/>
                  <c:y val="-6.3589421084335072E-3"/>
                </c:manualLayout>
              </c:layout>
              <c:showVal val="1"/>
            </c:dLbl>
            <c:dLbl>
              <c:idx val="8"/>
              <c:layout>
                <c:manualLayout>
                  <c:x val="-1.2514599737532852E-2"/>
                  <c:y val="4.1187526024186434E-3"/>
                </c:manualLayout>
              </c:layout>
              <c:showVal val="1"/>
            </c:dLbl>
            <c:dLbl>
              <c:idx val="9"/>
              <c:layout>
                <c:manualLayout>
                  <c:x val="6.4145013123359559E-2"/>
                  <c:y val="-7.8955099431764382E-4"/>
                </c:manualLayout>
              </c:layout>
              <c:showVal val="1"/>
            </c:dLbl>
            <c:dLbl>
              <c:idx val="11"/>
              <c:layout>
                <c:manualLayout>
                  <c:x val="-4.5527559055118114E-2"/>
                  <c:y val="9.5543936058940279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Лист1!$A$2:$A$13</c:f>
              <c:strCache>
                <c:ptCount val="12"/>
                <c:pt idx="0">
                  <c:v>"Развитие образования города Назарово"</c:v>
                </c:pt>
                <c:pt idx="1">
                  <c:v>"Система социальной защиты населения города"</c:v>
                </c:pt>
                <c:pt idx="2">
                  <c:v>"Реформирование и модернизация жилищно-коммунального хозяйства и повышение энергетической эффективности"</c:v>
                </c:pt>
                <c:pt idx="3">
                  <c:v>"Развитие культуры в городе Назарово"</c:v>
                </c:pt>
                <c:pt idx="4">
                  <c:v>"Развитие физической культуры и спорта в городе Назарово"</c:v>
                </c:pt>
                <c:pt idx="5">
                  <c:v>Развитие малого и среднего предпринимательства</c:v>
                </c:pt>
                <c:pt idx="6">
                  <c:v>"Развитие транспортной системы"</c:v>
                </c:pt>
                <c:pt idx="7">
                  <c:v>"Управление муниципальными финансами"</c:v>
                </c:pt>
                <c:pt idx="8">
                  <c:v>"Защита населения и территории города Назарово от чрезвычайных ситуаций природного и техногенного характера"</c:v>
                </c:pt>
                <c:pt idx="9">
                  <c:v>"Молодежь города Назарово в ХХI веке"</c:v>
                </c:pt>
                <c:pt idx="10">
                  <c:v>"Управление муниципальным имуществом и земельными ресурсами"</c:v>
                </c:pt>
                <c:pt idx="11">
                  <c:v>"Создание условий для обеспечения доступным икомфортым жильем для граждан города Назарово"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604.6</c:v>
                </c:pt>
                <c:pt idx="1">
                  <c:v>48.6</c:v>
                </c:pt>
                <c:pt idx="2">
                  <c:v>63.8</c:v>
                </c:pt>
                <c:pt idx="3">
                  <c:v>88.1</c:v>
                </c:pt>
                <c:pt idx="4">
                  <c:v>61.8</c:v>
                </c:pt>
                <c:pt idx="5">
                  <c:v>2.0099999999999998</c:v>
                </c:pt>
                <c:pt idx="6">
                  <c:v>57.4</c:v>
                </c:pt>
                <c:pt idx="7">
                  <c:v>5.6</c:v>
                </c:pt>
                <c:pt idx="8">
                  <c:v>2.2999999999999998</c:v>
                </c:pt>
                <c:pt idx="9">
                  <c:v>10.9</c:v>
                </c:pt>
                <c:pt idx="10">
                  <c:v>0.63600000000000012</c:v>
                </c:pt>
                <c:pt idx="11">
                  <c:v>185.4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2286953193350838"/>
          <c:y val="0"/>
          <c:w val="0.46879713473315826"/>
          <c:h val="1"/>
        </c:manualLayout>
      </c:layout>
      <c:overlay val="1"/>
      <c:spPr>
        <a:ln w="0"/>
        <a:effectLst>
          <a:outerShdw blurRad="50800" dist="723900" dir="5400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>
            <a:defRPr sz="1360" spc="2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1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1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4125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1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334125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E6EDE8-EC06-489A-BA82-42F60358A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0413" y="501650"/>
            <a:ext cx="3332162" cy="249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168650"/>
            <a:ext cx="7943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4125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334125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AC587C-56B0-4AAC-B13F-6E8CE04C2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1DA82-7FA4-43A9-BD67-E648962630A6}" type="slidenum">
              <a:rPr lang="ru-RU" smtClean="0"/>
              <a:pPr/>
              <a:t>0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4B310-0B1E-456B-85AA-2FEEF0F1F19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8825" y="501650"/>
            <a:ext cx="3333750" cy="25003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168650"/>
            <a:ext cx="7280275" cy="3000375"/>
          </a:xfrm>
          <a:noFill/>
          <a:ln/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Развитие бюджета Красноярского края характеризуется постоянным ростом объема доходов и расходов бюджета. 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Размер дефицита не превышает 15% объемов доходов  края без учета финансовой помощи  из федерального бюджета (ст. 92 Бюджетного кодекса РФ).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В 2003 г. дефицит бюджета Красноярского края сложился в сумме -3 480,4 млрд.рублей. (10,7% от доходов без финансовой помощи)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Покрытие дефицита бюджета 2003 г. осуществляется за счет: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банковских кредитов,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выпуска облигаций,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продажи государственного и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    муниципального имущества.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4B310-0B1E-456B-85AA-2FEEF0F1F19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8825" y="501650"/>
            <a:ext cx="3333750" cy="25003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168650"/>
            <a:ext cx="7280275" cy="3000375"/>
          </a:xfrm>
          <a:noFill/>
          <a:ln/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Развитие бюджета Красноярского края характеризуется постоянным ростом объема доходов и расходов бюджета. 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Размер дефицита не превышает 15% объемов доходов  края без учета финансовой помощи  из федерального бюджета (ст. 92 Бюджетного кодекса РФ).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В 2003 г. дефицит бюджета Красноярского края сложился в сумме -3 480,4 млрд.рублей. (10,7% от доходов без финансовой помощи)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Покрытие дефицита бюджета 2003 г. осуществляется за счет: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банковских кредитов,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выпуска облигаций,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продажи государственного и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800" smtClean="0">
                <a:solidFill>
                  <a:srgbClr val="2B2B81"/>
                </a:solidFill>
                <a:latin typeface="PragmaticaCTT" pitchFamily="34" charset="0"/>
              </a:rPr>
              <a:t>     муниципального имущества.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888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 lIns="91432" tIns="45716" rIns="91432" bIns="45716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88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1432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7F56D8D-A95B-46A8-8B27-6A68C87D7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277813"/>
            <a:ext cx="21590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2413" y="277813"/>
            <a:ext cx="6327775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014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 lIns="91440" tIns="45720" rIns="91440" bIns="45720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14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F0831E9-40BE-4CC2-BB49-66D209188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160463"/>
            <a:ext cx="4244975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60463"/>
            <a:ext cx="4244975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277813"/>
            <a:ext cx="2160587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7813"/>
            <a:ext cx="6329363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36F988-EE6E-46B1-944E-99F157AB80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2A6A3B-52FF-4917-BBE9-78C1E7181A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DAED3E-EF29-4860-A94E-34B9589A2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CA187B-C8EB-48EC-BBA4-808E19BF1B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CE86A0-DCD1-4A89-903F-2A1D7950D6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F14851-4015-459C-A39E-89347DC138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A7179-BD2F-4AA6-92FA-BFA188867D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2FE298-6633-4CBA-964E-5BDFBD0D0E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11C8C2-B7A3-4A1C-94F1-20E793BBF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9AF8E8-A84D-4C82-BBA5-CCD8577BD6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F238DD-4988-4B06-8659-06BF81C137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8B1E-9D77-4CD4-B7D1-BAA892B71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2413" y="1160463"/>
            <a:ext cx="4243387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60463"/>
            <a:ext cx="4243388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78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3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878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78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99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277813"/>
            <a:ext cx="8639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984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160463"/>
            <a:ext cx="8639175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9976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þ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3"/>
        </a:buBlip>
        <a:defRPr sz="1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2058988" indent="-230188" algn="l" defTabSz="9128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300">
          <a:solidFill>
            <a:schemeClr val="tx1"/>
          </a:solidFill>
          <a:latin typeface="+mn-lt"/>
        </a:defRPr>
      </a:lvl5pPr>
      <a:lvl6pPr marL="25161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300">
          <a:solidFill>
            <a:schemeClr val="tx1"/>
          </a:solidFill>
          <a:latin typeface="+mn-lt"/>
        </a:defRPr>
      </a:lvl6pPr>
      <a:lvl7pPr marL="29733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300">
          <a:solidFill>
            <a:schemeClr val="tx1"/>
          </a:solidFill>
          <a:latin typeface="+mn-lt"/>
        </a:defRPr>
      </a:lvl7pPr>
      <a:lvl8pPr marL="34305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300">
          <a:solidFill>
            <a:schemeClr val="tx1"/>
          </a:solidFill>
          <a:latin typeface="+mn-lt"/>
        </a:defRPr>
      </a:lvl8pPr>
      <a:lvl9pPr marL="38877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004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04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6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004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04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7813"/>
            <a:ext cx="86423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60463"/>
            <a:ext cx="864235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þ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3"/>
        </a:buBlip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4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5/29/2017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7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города назаров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04488"/>
          </a:xfrm>
          <a:prstGeom prst="rect">
            <a:avLst/>
          </a:prstGeom>
          <a:noFill/>
        </p:spPr>
      </p:pic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127000" y="4429132"/>
            <a:ext cx="9017000" cy="242886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800" b="1" cap="small" dirty="0" smtClean="0">
                <a:solidFill>
                  <a:srgbClr val="FFFF00"/>
                </a:solidFill>
                <a:latin typeface="Times New Roman" pitchFamily="18" charset="0"/>
              </a:rPr>
              <a:t>Отчет об исполнении бюджета города Назарово за </a:t>
            </a:r>
            <a:r>
              <a:rPr lang="en-US" sz="4800" b="1" cap="small" dirty="0" smtClean="0">
                <a:solidFill>
                  <a:srgbClr val="FFFF00"/>
                </a:solidFill>
                <a:latin typeface="Times New Roman" pitchFamily="18" charset="0"/>
              </a:rPr>
              <a:t>2016 </a:t>
            </a:r>
            <a:r>
              <a:rPr lang="ru-RU" sz="4800" b="1" cap="small" dirty="0" smtClean="0">
                <a:solidFill>
                  <a:srgbClr val="FFFF00"/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5" name="Picture 1" descr="C:\Documents and Settings\Администратор\Рабочий стол\754b4588jp_6165706_99795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14290"/>
            <a:ext cx="1928793" cy="278605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исполнения расходов бюджета города за 2016 год по сравнению с 2015 годом, млн.руб.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42845" y="1142984"/>
          <a:ext cx="8715434" cy="5582120"/>
        </p:xfrm>
        <a:graphic>
          <a:graphicData uri="http://schemas.openxmlformats.org/drawingml/2006/table">
            <a:tbl>
              <a:tblPr/>
              <a:tblGrid>
                <a:gridCol w="4353563"/>
                <a:gridCol w="1453957"/>
                <a:gridCol w="1453957"/>
                <a:gridCol w="1453957"/>
              </a:tblGrid>
              <a:tr h="1417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2015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2016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кассовых расходов 2016/2015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60,339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65,465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108,5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65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1,83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2,324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60,814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61,482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116,943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245,279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2,1 раза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656,695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673,802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57,239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59,847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104,6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77,618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74,630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96,2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2,131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2,459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115,4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0,094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0,318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3,4 раза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  <a:tr h="34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1033,703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1185,606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114,7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ИСПОЛЬЗОВАНИЕ СРЕДСТВ РЕЗЕРВНОГО ФОНДА за 2016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1071545"/>
          <a:ext cx="9144000" cy="59269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13686"/>
                <a:gridCol w="2533461"/>
                <a:gridCol w="3511001"/>
                <a:gridCol w="1285852"/>
              </a:tblGrid>
              <a:tr h="1243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Получатель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  (Постановление,  распоряжение, №, дата)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назначение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51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города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администрации города от 14.06.2016 № 850-п «О выделении средств из резервного фонда администрации города Назарово»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Оплата услуг ООО «Водоканал» - 99336,19 руб., ООО «Тепло» - 33700 руб. по проведению мероприятий с привлечением автотранспортных средств в целях предупреждения чрезвычайной ситуации и минимизации ущерба от прохождения паводковых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133,04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19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города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Постановление администрации города от 27.12.2016 № 1972-п «О выделении средств из резервного фонда администрации города Назарово»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Оплата услуг ООО «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Строймастер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» по проведению работ по обследованию строительных конструкций жилого дома № 86, корпус № 1 по ул. Арбузова, г. Назарово, находящегося в аварийном состоянии с выдачей заключения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99,00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14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232,04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города Назарово в рамках муниципальных программ, млн. руб.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0" y="908050"/>
          <a:ext cx="9144000" cy="580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44" grpId="0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297238"/>
          </a:xfrm>
          <a:ln>
            <a:noFill/>
          </a:ln>
        </p:spPr>
        <p:txBody>
          <a:bodyPr/>
          <a:lstStyle/>
          <a:p>
            <a:pPr algn="ctr"/>
            <a:r>
              <a:rPr 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  ЗА ВНИМАНИЕ!</a:t>
            </a:r>
            <a:br>
              <a:rPr 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Финансовое управление администрации города Назарово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 descr="Администрация рабочего поселка Беково. . Администрацией рабочего поселка Беково утвержден отчет об исполнении бюджета рабочего 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4857784" cy="32861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9144000" cy="766762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66FFFF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Анализ исполнения основных параметров  бюджета города Назарово за 201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6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год</a:t>
            </a:r>
          </a:p>
        </p:txBody>
      </p:sp>
      <p:graphicFrame>
        <p:nvGraphicFramePr>
          <p:cNvPr id="1295364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-76200" y="1384300"/>
          <a:ext cx="9258300" cy="5207000"/>
        </p:xfrm>
        <a:graphic>
          <a:graphicData uri="http://schemas.openxmlformats.org/presentationml/2006/ole">
            <p:oleObj spid="_x0000_s1026" name="Worksheet" r:id="rId4" imgW="11763451" imgH="6629400" progId="Excel.Shee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203575" y="981075"/>
            <a:ext cx="2214563" cy="347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endParaRPr lang="ru-RU" b="1">
              <a:solidFill>
                <a:srgbClr val="FFFF00"/>
              </a:solidFill>
              <a:latin typeface="Rockwell Extra Bold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84213" y="900113"/>
            <a:ext cx="61737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latin typeface="Arial" charset="0"/>
              </a:rPr>
              <a:t>	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164388" y="1484313"/>
            <a:ext cx="13827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1295367" name="Text Box 7"/>
          <p:cNvSpPr txBox="1">
            <a:spLocks noChangeArrowheads="1"/>
          </p:cNvSpPr>
          <p:nvPr/>
        </p:nvSpPr>
        <p:spPr bwMode="auto">
          <a:xfrm>
            <a:off x="7251700" y="981075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млн.руб</a:t>
            </a:r>
            <a:r>
              <a:rPr lang="ru-RU" sz="2000" b="1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9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29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362" grpId="0"/>
      <p:bldP spid="12953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357188"/>
            <a:ext cx="8929687" cy="623887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>        </a:t>
            </a:r>
            <a:b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66FFFF"/>
                </a:solidFill>
              </a:rPr>
              <a:t> 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1295364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215900" y="647700"/>
          <a:ext cx="8966200" cy="5778500"/>
        </p:xfrm>
        <a:graphic>
          <a:graphicData uri="http://schemas.openxmlformats.org/presentationml/2006/ole">
            <p:oleObj spid="_x0000_s46082" name="Worksheet" r:id="rId4" imgW="10353751" imgH="6667500" progId="Excel.Shee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928795" y="357168"/>
            <a:ext cx="4929206" cy="62390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endParaRPr lang="ru-RU" b="1">
              <a:solidFill>
                <a:srgbClr val="FFFF00"/>
              </a:solidFill>
              <a:latin typeface="Rockwell Extra Bold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164388" y="1484313"/>
            <a:ext cx="13827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6334"/>
            <a:ext cx="881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Анализ исполнения доходов бюджета за 201</a:t>
            </a:r>
            <a:r>
              <a:rPr lang="en-US" sz="2800" b="1" dirty="0" smtClean="0"/>
              <a:t>6</a:t>
            </a:r>
            <a:r>
              <a:rPr lang="ru-RU" sz="2800" b="1" dirty="0" smtClean="0"/>
              <a:t> год  </a:t>
            </a:r>
            <a:endParaRPr lang="ru-RU" sz="28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9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36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Анализ поступления основных налоговых  доходов бюджета города за 201</a:t>
            </a:r>
            <a:r>
              <a:rPr lang="en-US" b="1" dirty="0" smtClean="0"/>
              <a:t>6</a:t>
            </a:r>
            <a:r>
              <a:rPr lang="ru-RU" b="1" dirty="0" smtClean="0"/>
              <a:t> год, млн.руб.</a:t>
            </a:r>
            <a:r>
              <a:rPr lang="en-US" b="1" dirty="0" smtClean="0"/>
              <a:t>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045287"/>
          <a:ext cx="9001156" cy="559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28125" cy="981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Анализ поступления основных неналоговых  доходов бюджета города за 201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>6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год</a:t>
            </a:r>
          </a:p>
        </p:txBody>
      </p:sp>
      <p:graphicFrame>
        <p:nvGraphicFramePr>
          <p:cNvPr id="1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-10" y="1654174"/>
          <a:ext cx="4614759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497388" y="1654175"/>
          <a:ext cx="4630737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258888" y="1196975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258888" y="1143000"/>
            <a:ext cx="1441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06634" name="Text Box 10"/>
          <p:cNvSpPr txBox="1">
            <a:spLocks noChangeArrowheads="1"/>
          </p:cNvSpPr>
          <p:nvPr/>
        </p:nvSpPr>
        <p:spPr bwMode="auto">
          <a:xfrm>
            <a:off x="214282" y="981075"/>
            <a:ext cx="385765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201</a:t>
            </a:r>
            <a:r>
              <a:rPr lang="en-US" sz="2800" b="1" dirty="0" smtClean="0"/>
              <a:t>5</a:t>
            </a:r>
            <a:r>
              <a:rPr lang="ru-RU" sz="2800" b="1" dirty="0" smtClean="0"/>
              <a:t> год, млн.руб.</a:t>
            </a:r>
            <a:endParaRPr lang="ru-RU" sz="2800" b="1" dirty="0"/>
          </a:p>
          <a:p>
            <a:pPr>
              <a:spcBef>
                <a:spcPct val="50000"/>
              </a:spcBef>
            </a:pPr>
            <a:endParaRPr lang="ru-RU" b="1" dirty="0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5935663" y="981075"/>
            <a:ext cx="20923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306636" name="Text Box 12"/>
          <p:cNvSpPr txBox="1">
            <a:spLocks noChangeArrowheads="1"/>
          </p:cNvSpPr>
          <p:nvPr/>
        </p:nvSpPr>
        <p:spPr bwMode="auto">
          <a:xfrm>
            <a:off x="4857752" y="981075"/>
            <a:ext cx="407196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201</a:t>
            </a:r>
            <a:r>
              <a:rPr lang="en-US" sz="2800" b="1" dirty="0" smtClean="0"/>
              <a:t>6</a:t>
            </a:r>
            <a:r>
              <a:rPr lang="ru-RU" sz="2800" b="1" dirty="0" smtClean="0"/>
              <a:t> год, млн. руб.                             </a:t>
            </a:r>
            <a:endParaRPr lang="ru-RU" sz="28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30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30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26" grpId="0"/>
      <p:bldGraphic spid="10" grpId="0">
        <p:bldAsOne/>
      </p:bldGraphic>
      <p:bldGraphic spid="11" grpId="0">
        <p:bldAsOne/>
      </p:bldGraphic>
      <p:bldP spid="1306634" grpId="0"/>
      <p:bldP spid="13066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из краевого и федерального бюджета в 201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6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  году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0" y="1071545"/>
          <a:ext cx="9144000" cy="5771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6634"/>
                <a:gridCol w="2048263"/>
                <a:gridCol w="1682502"/>
                <a:gridCol w="1609350"/>
                <a:gridCol w="1097251"/>
              </a:tblGrid>
              <a:tr h="130857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 2016 года,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2016 года,  млн. руб.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поступление, млн. 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0559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краевого и федерального бюджета, в т.ч.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946,698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955,623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949,251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33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дотации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174,321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174,321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43652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316,046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314,063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33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субвенции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,171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465,251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460,862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0725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иные межбюджетные трансферты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0,006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43956" cy="12858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расходов бюджета города Назарово за 2016 год по разделам и подразделам бюджетной классификации расходов, млн. руб.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42845" y="1600200"/>
          <a:ext cx="8858311" cy="50035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71965"/>
                <a:gridCol w="1508771"/>
                <a:gridCol w="1505913"/>
                <a:gridCol w="1771662"/>
              </a:tblGrid>
              <a:tr h="68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8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67,436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65,465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2,374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62,890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61,482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306,957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245,279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2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695,212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673,802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61,716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59,847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5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74,745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74,630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2,500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2,459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5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1274,148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1185,606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93,05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на социальную сферу в общей сумме расходов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1600200"/>
          <a:ext cx="9144000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000132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расходов  по отраслям в общей сумме расходов бюджета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0" y="1417638"/>
          <a:ext cx="9144000" cy="529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МБО">
  <a:themeElements>
    <a:clrScheme name="МБО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МБО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БО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БО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990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8A00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11">
        <a:dk1>
          <a:srgbClr val="000080"/>
        </a:dk1>
        <a:lt1>
          <a:srgbClr val="FFFFFF"/>
        </a:lt1>
        <a:dk2>
          <a:srgbClr val="000099"/>
        </a:dk2>
        <a:lt2>
          <a:srgbClr val="FF9900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12">
        <a:dk1>
          <a:srgbClr val="000080"/>
        </a:dk1>
        <a:lt1>
          <a:srgbClr val="FFFFFF"/>
        </a:lt1>
        <a:dk2>
          <a:srgbClr val="000099"/>
        </a:dk2>
        <a:lt2>
          <a:srgbClr val="FFFF99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МБО">
  <a:themeElements>
    <a:clrScheme name="">
      <a:dk1>
        <a:srgbClr val="000080"/>
      </a:dk1>
      <a:lt1>
        <a:srgbClr val="FFFF99"/>
      </a:lt1>
      <a:dk2>
        <a:srgbClr val="000099"/>
      </a:dk2>
      <a:lt2>
        <a:srgbClr val="81B4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82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МБО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МБО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БО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990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8A00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11">
        <a:dk1>
          <a:srgbClr val="000080"/>
        </a:dk1>
        <a:lt1>
          <a:srgbClr val="FFFFFF"/>
        </a:lt1>
        <a:dk2>
          <a:srgbClr val="000099"/>
        </a:dk2>
        <a:lt2>
          <a:srgbClr val="FF9900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12">
        <a:dk1>
          <a:srgbClr val="000080"/>
        </a:dk1>
        <a:lt1>
          <a:srgbClr val="FFFFFF"/>
        </a:lt1>
        <a:dk2>
          <a:srgbClr val="000099"/>
        </a:dk2>
        <a:lt2>
          <a:srgbClr val="FFFF99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формированию бюджета2007</Template>
  <TotalTime>23641</TotalTime>
  <Words>703</Words>
  <Application>Microsoft PowerPoint</Application>
  <PresentationFormat>Экран (4:3)</PresentationFormat>
  <Paragraphs>206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МБО</vt:lpstr>
      <vt:lpstr>1_МБО</vt:lpstr>
      <vt:lpstr>Солнцестояние</vt:lpstr>
      <vt:lpstr>Worksheet</vt:lpstr>
      <vt:lpstr>Слайд 0</vt:lpstr>
      <vt:lpstr> Анализ исполнения основных параметров  бюджета города Назарово за 2016 год</vt:lpstr>
      <vt:lpstr>            </vt:lpstr>
      <vt:lpstr>Слайд 3</vt:lpstr>
      <vt:lpstr>Анализ поступления основных неналоговых  доходов бюджета города за 2016 год</vt:lpstr>
      <vt:lpstr>Безвозмездные поступления из краевого и федерального бюджета в 2016  году</vt:lpstr>
      <vt:lpstr> Исполнение расходов бюджета города Назарово за 2016 год по разделам и подразделам бюджетной классификации расходов, млн. руб.  </vt:lpstr>
      <vt:lpstr>Расходы бюджета на социальную сферу в общей сумме расходов</vt:lpstr>
      <vt:lpstr>Удельный вес расходов  по отраслям в общей сумме расходов бюджета</vt:lpstr>
      <vt:lpstr>Анализ исполнения расходов бюджета города за 2016 год по сравнению с 2015 годом, млн.руб.  </vt:lpstr>
      <vt:lpstr>ИСПОЛЬЗОВАНИЕ СРЕДСТВ РЕЗЕРВНОГО ФОНДА за 2016 г.</vt:lpstr>
      <vt:lpstr> Расходы бюджета города Назарово в рамках муниципальных программ, млн. руб. </vt:lpstr>
      <vt:lpstr>СПАСИБО   ЗА ВНИМАНИЕ! Финансовое управление администрации города Назарово</vt:lpstr>
    </vt:vector>
  </TitlesOfParts>
  <Company>ГФУ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и принципы формирования бюджета на 2007 год  Основные направления бюджетной и налоговой политики Красноярского края на 2007 год</dc:title>
  <dc:creator>30101</dc:creator>
  <cp:lastModifiedBy>Руководитель</cp:lastModifiedBy>
  <cp:revision>1094</cp:revision>
  <dcterms:created xsi:type="dcterms:W3CDTF">2006-11-02T12:15:02Z</dcterms:created>
  <dcterms:modified xsi:type="dcterms:W3CDTF">2017-05-29T05:34:57Z</dcterms:modified>
</cp:coreProperties>
</file>